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335" r:id="rId6"/>
    <p:sldId id="334" r:id="rId7"/>
    <p:sldId id="311" r:id="rId8"/>
    <p:sldId id="293" r:id="rId9"/>
    <p:sldId id="312" r:id="rId10"/>
    <p:sldId id="313" r:id="rId11"/>
    <p:sldId id="316" r:id="rId12"/>
    <p:sldId id="321" r:id="rId13"/>
    <p:sldId id="323" r:id="rId14"/>
    <p:sldId id="324" r:id="rId15"/>
    <p:sldId id="326" r:id="rId16"/>
    <p:sldId id="325" r:id="rId17"/>
    <p:sldId id="327" r:id="rId18"/>
    <p:sldId id="332" r:id="rId19"/>
    <p:sldId id="329" r:id="rId20"/>
    <p:sldId id="304" r:id="rId21"/>
    <p:sldId id="330" r:id="rId22"/>
    <p:sldId id="309" r:id="rId23"/>
    <p:sldId id="319" r:id="rId24"/>
    <p:sldId id="320" r:id="rId25"/>
    <p:sldId id="290" r:id="rId26"/>
    <p:sldId id="3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7650" userDrawn="1">
          <p15:clr>
            <a:srgbClr val="A4A3A4"/>
          </p15:clr>
        </p15:guide>
        <p15:guide id="3" pos="52" userDrawn="1">
          <p15:clr>
            <a:srgbClr val="A4A3A4"/>
          </p15:clr>
        </p15:guide>
        <p15:guide id="4" orient="horz" pos="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73B3"/>
    <a:srgbClr val="F6DB5F"/>
    <a:srgbClr val="68B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03A1D-835D-774B-9555-008EC401E2B6}" v="2" dt="2021-08-09T21:42:51.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6" autoAdjust="0"/>
    <p:restoredTop sz="74218" autoAdjust="0"/>
  </p:normalViewPr>
  <p:slideViewPr>
    <p:cSldViewPr snapToGrid="0" showGuides="1">
      <p:cViewPr varScale="1">
        <p:scale>
          <a:sx n="63" d="100"/>
          <a:sy n="63" d="100"/>
        </p:scale>
        <p:origin x="372" y="72"/>
      </p:cViewPr>
      <p:guideLst>
        <p:guide orient="horz" pos="4292"/>
        <p:guide pos="7650"/>
        <p:guide pos="52"/>
        <p:guide orient="horz" pos="28"/>
      </p:guideLst>
    </p:cSldViewPr>
  </p:slideViewPr>
  <p:outlineViewPr>
    <p:cViewPr>
      <p:scale>
        <a:sx n="33" d="100"/>
        <a:sy n="33" d="100"/>
      </p:scale>
      <p:origin x="0" y="-10397"/>
    </p:cViewPr>
  </p:outlineViewPr>
  <p:notesTextViewPr>
    <p:cViewPr>
      <p:scale>
        <a:sx n="1" d="1"/>
        <a:sy n="1" d="1"/>
      </p:scale>
      <p:origin x="0" y="0"/>
    </p:cViewPr>
  </p:notesTextViewPr>
  <p:notesViewPr>
    <p:cSldViewPr snapToGrid="0" showGuides="1">
      <p:cViewPr varScale="1">
        <p:scale>
          <a:sx n="53" d="100"/>
          <a:sy n="53"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65384-27EF-46D0-AE10-28C571E91D7D}" type="datetimeFigureOut">
              <a:rPr lang="en-US" smtClean="0"/>
              <a:t>23-Sep-21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97B5E-031D-4DF2-9FEC-E3EDE3E04402}" type="slidenum">
              <a:rPr lang="en-US" smtClean="0"/>
              <a:t>‹#›</a:t>
            </a:fld>
            <a:endParaRPr lang="en-US"/>
          </a:p>
        </p:txBody>
      </p:sp>
    </p:spTree>
    <p:extLst>
      <p:ext uri="{BB962C8B-B14F-4D97-AF65-F5344CB8AC3E}">
        <p14:creationId xmlns:p14="http://schemas.microsoft.com/office/powerpoint/2010/main" val="2556826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700E4-B394-47C6-95C3-C45B6ACA1F62}" type="datetimeFigureOut">
              <a:rPr lang="en-GB" smtClean="0"/>
              <a:t>23/09/2021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99EF1-4685-46D6-BCB1-7B46ADA387FA}" type="slidenum">
              <a:rPr lang="en-GB" smtClean="0"/>
              <a:t>‹#›</a:t>
            </a:fld>
            <a:endParaRPr lang="en-GB"/>
          </a:p>
        </p:txBody>
      </p:sp>
    </p:spTree>
    <p:extLst>
      <p:ext uri="{BB962C8B-B14F-4D97-AF65-F5344CB8AC3E}">
        <p14:creationId xmlns:p14="http://schemas.microsoft.com/office/powerpoint/2010/main" val="288282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99EF1-4685-46D6-BCB1-7B46ADA387FA}" type="slidenum">
              <a:rPr lang="en-GB" smtClean="0"/>
              <a:t>4</a:t>
            </a:fld>
            <a:endParaRPr lang="en-GB"/>
          </a:p>
        </p:txBody>
      </p:sp>
    </p:spTree>
    <p:extLst>
      <p:ext uri="{BB962C8B-B14F-4D97-AF65-F5344CB8AC3E}">
        <p14:creationId xmlns:p14="http://schemas.microsoft.com/office/powerpoint/2010/main" val="255063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ICH: “… **should be reliable**, and documentation of **appropriate software testing procedures** should be available”</a:t>
            </a:r>
          </a:p>
          <a:p>
            <a:r>
              <a:rPr lang="en-GB" dirty="0"/>
              <a:t>‘Validation’ isn’t actually mentioned.</a:t>
            </a:r>
          </a:p>
          <a:p>
            <a:endParaRPr lang="en-GB" dirty="0"/>
          </a:p>
          <a:p>
            <a:r>
              <a:rPr lang="en-GB" dirty="0"/>
              <a:t>Themes including ‘documentation’, ‘testing’ are emphasised.</a:t>
            </a:r>
          </a:p>
          <a:p>
            <a:endParaRPr lang="en-GB" dirty="0"/>
          </a:p>
          <a:p>
            <a:r>
              <a:rPr lang="en-GB" dirty="0"/>
              <a:t>Source: https://www.fda.gov/downloads/ForIndustry/DataStandards/StudyDataStandards/UCM587506.pdf</a:t>
            </a:r>
          </a:p>
        </p:txBody>
      </p:sp>
      <p:sp>
        <p:nvSpPr>
          <p:cNvPr id="4" name="Slide Number Placeholder 3"/>
          <p:cNvSpPr>
            <a:spLocks noGrp="1"/>
          </p:cNvSpPr>
          <p:nvPr>
            <p:ph type="sldNum" sz="quarter" idx="5"/>
          </p:nvPr>
        </p:nvSpPr>
        <p:spPr/>
        <p:txBody>
          <a:bodyPr/>
          <a:lstStyle/>
          <a:p>
            <a:fld id="{28499EF1-4685-46D6-BCB1-7B46ADA387FA}" type="slidenum">
              <a:rPr lang="en-GB" smtClean="0"/>
              <a:t>5</a:t>
            </a:fld>
            <a:endParaRPr lang="en-GB"/>
          </a:p>
        </p:txBody>
      </p:sp>
    </p:spTree>
    <p:extLst>
      <p:ext uri="{BB962C8B-B14F-4D97-AF65-F5344CB8AC3E}">
        <p14:creationId xmlns:p14="http://schemas.microsoft.com/office/powerpoint/2010/main" val="250740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7</a:t>
            </a:fld>
            <a:endParaRPr lang="en-GB"/>
          </a:p>
        </p:txBody>
      </p:sp>
    </p:spTree>
    <p:extLst>
      <p:ext uri="{BB962C8B-B14F-4D97-AF65-F5344CB8AC3E}">
        <p14:creationId xmlns:p14="http://schemas.microsoft.com/office/powerpoint/2010/main" val="346961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9</a:t>
            </a:fld>
            <a:endParaRPr lang="en-GB"/>
          </a:p>
        </p:txBody>
      </p:sp>
    </p:spTree>
    <p:extLst>
      <p:ext uri="{BB962C8B-B14F-4D97-AF65-F5344CB8AC3E}">
        <p14:creationId xmlns:p14="http://schemas.microsoft.com/office/powerpoint/2010/main" val="100928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10</a:t>
            </a:fld>
            <a:endParaRPr lang="en-GB"/>
          </a:p>
        </p:txBody>
      </p:sp>
    </p:spTree>
    <p:extLst>
      <p:ext uri="{BB962C8B-B14F-4D97-AF65-F5344CB8AC3E}">
        <p14:creationId xmlns:p14="http://schemas.microsoft.com/office/powerpoint/2010/main" val="316094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12</a:t>
            </a:fld>
            <a:endParaRPr lang="en-GB"/>
          </a:p>
        </p:txBody>
      </p:sp>
    </p:spTree>
    <p:extLst>
      <p:ext uri="{BB962C8B-B14F-4D97-AF65-F5344CB8AC3E}">
        <p14:creationId xmlns:p14="http://schemas.microsoft.com/office/powerpoint/2010/main" val="82891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14</a:t>
            </a:fld>
            <a:endParaRPr lang="en-GB"/>
          </a:p>
        </p:txBody>
      </p:sp>
    </p:spTree>
    <p:extLst>
      <p:ext uri="{BB962C8B-B14F-4D97-AF65-F5344CB8AC3E}">
        <p14:creationId xmlns:p14="http://schemas.microsoft.com/office/powerpoint/2010/main" val="215617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https://www.denverpost.com/2019/06/08/dodgeball-tool-of-oppression-dehumanizing/</a:t>
            </a:r>
          </a:p>
          <a:p>
            <a:endParaRPr lang="en-GB" dirty="0"/>
          </a:p>
          <a:p>
            <a:r>
              <a:rPr lang="en-GB" dirty="0"/>
              <a:t>We can’t avoid risk completely.  We must do our best to mitigate it.  </a:t>
            </a:r>
          </a:p>
          <a:p>
            <a:endParaRPr lang="en-GB" dirty="0"/>
          </a:p>
          <a:p>
            <a:r>
              <a:rPr lang="en-GB" dirty="0"/>
              <a:t>Focus effort on the biggest risk areas.</a:t>
            </a:r>
          </a:p>
        </p:txBody>
      </p:sp>
      <p:sp>
        <p:nvSpPr>
          <p:cNvPr id="4" name="Slide Number Placeholder 3"/>
          <p:cNvSpPr>
            <a:spLocks noGrp="1"/>
          </p:cNvSpPr>
          <p:nvPr>
            <p:ph type="sldNum" sz="quarter" idx="5"/>
          </p:nvPr>
        </p:nvSpPr>
        <p:spPr/>
        <p:txBody>
          <a:bodyPr/>
          <a:lstStyle/>
          <a:p>
            <a:fld id="{28499EF1-4685-46D6-BCB1-7B46ADA387FA}" type="slidenum">
              <a:rPr lang="en-GB" smtClean="0"/>
              <a:t>19</a:t>
            </a:fld>
            <a:endParaRPr lang="en-GB"/>
          </a:p>
        </p:txBody>
      </p:sp>
    </p:spTree>
    <p:extLst>
      <p:ext uri="{BB962C8B-B14F-4D97-AF65-F5344CB8AC3E}">
        <p14:creationId xmlns:p14="http://schemas.microsoft.com/office/powerpoint/2010/main" val="271526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99EF1-4685-46D6-BCB1-7B46ADA387FA}" type="slidenum">
              <a:rPr lang="en-GB" smtClean="0"/>
              <a:t>20</a:t>
            </a:fld>
            <a:endParaRPr lang="en-GB"/>
          </a:p>
        </p:txBody>
      </p:sp>
    </p:spTree>
    <p:extLst>
      <p:ext uri="{BB962C8B-B14F-4D97-AF65-F5344CB8AC3E}">
        <p14:creationId xmlns:p14="http://schemas.microsoft.com/office/powerpoint/2010/main" val="113452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15844" y="1095452"/>
            <a:ext cx="4543424" cy="4543424"/>
          </a:xfrm>
          <a:custGeom>
            <a:avLst/>
            <a:gdLst>
              <a:gd name="connsiteX0" fmla="*/ 2271712 w 4543424"/>
              <a:gd name="connsiteY0" fmla="*/ 0 h 4543424"/>
              <a:gd name="connsiteX1" fmla="*/ 4543424 w 4543424"/>
              <a:gd name="connsiteY1" fmla="*/ 2271712 h 4543424"/>
              <a:gd name="connsiteX2" fmla="*/ 2271712 w 4543424"/>
              <a:gd name="connsiteY2" fmla="*/ 4543424 h 4543424"/>
              <a:gd name="connsiteX3" fmla="*/ 0 w 4543424"/>
              <a:gd name="connsiteY3" fmla="*/ 2271712 h 4543424"/>
              <a:gd name="connsiteX4" fmla="*/ 2271712 w 4543424"/>
              <a:gd name="connsiteY4" fmla="*/ 0 h 4543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4" h="4543424">
                <a:moveTo>
                  <a:pt x="2271712" y="0"/>
                </a:moveTo>
                <a:cubicBezTo>
                  <a:pt x="3526344" y="0"/>
                  <a:pt x="4543424" y="1017080"/>
                  <a:pt x="4543424" y="2271712"/>
                </a:cubicBezTo>
                <a:cubicBezTo>
                  <a:pt x="4543424" y="3526344"/>
                  <a:pt x="3526344" y="4543424"/>
                  <a:pt x="2271712" y="4543424"/>
                </a:cubicBezTo>
                <a:cubicBezTo>
                  <a:pt x="1017080" y="4543424"/>
                  <a:pt x="0" y="3526344"/>
                  <a:pt x="0" y="2271712"/>
                </a:cubicBezTo>
                <a:cubicBezTo>
                  <a:pt x="0" y="1017080"/>
                  <a:pt x="1017080" y="0"/>
                  <a:pt x="22717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343083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633826" y="524260"/>
            <a:ext cx="4772024" cy="4772024"/>
          </a:xfrm>
          <a:custGeom>
            <a:avLst/>
            <a:gdLst>
              <a:gd name="connsiteX0" fmla="*/ 2386012 w 4772024"/>
              <a:gd name="connsiteY0" fmla="*/ 0 h 4772024"/>
              <a:gd name="connsiteX1" fmla="*/ 4772024 w 4772024"/>
              <a:gd name="connsiteY1" fmla="*/ 2386012 h 4772024"/>
              <a:gd name="connsiteX2" fmla="*/ 4664754 w 4772024"/>
              <a:gd name="connsiteY2" fmla="*/ 3095539 h 4772024"/>
              <a:gd name="connsiteX3" fmla="*/ 4657903 w 4772024"/>
              <a:gd name="connsiteY3" fmla="*/ 3114256 h 4772024"/>
              <a:gd name="connsiteX4" fmla="*/ 4412131 w 4772024"/>
              <a:gd name="connsiteY4" fmla="*/ 3208537 h 4772024"/>
              <a:gd name="connsiteX5" fmla="*/ 2663609 w 4772024"/>
              <a:gd name="connsiteY5" fmla="*/ 4513311 h 4772024"/>
              <a:gd name="connsiteX6" fmla="*/ 2467198 w 4772024"/>
              <a:gd name="connsiteY6" fmla="*/ 4767925 h 4772024"/>
              <a:gd name="connsiteX7" fmla="*/ 2386012 w 4772024"/>
              <a:gd name="connsiteY7" fmla="*/ 4772024 h 4772024"/>
              <a:gd name="connsiteX8" fmla="*/ 0 w 4772024"/>
              <a:gd name="connsiteY8" fmla="*/ 2386012 h 4772024"/>
              <a:gd name="connsiteX9" fmla="*/ 2386012 w 4772024"/>
              <a:gd name="connsiteY9" fmla="*/ 0 h 47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024" h="4772024">
                <a:moveTo>
                  <a:pt x="2386012" y="0"/>
                </a:moveTo>
                <a:cubicBezTo>
                  <a:pt x="3703770" y="0"/>
                  <a:pt x="4772024" y="1068254"/>
                  <a:pt x="4772024" y="2386012"/>
                </a:cubicBezTo>
                <a:cubicBezTo>
                  <a:pt x="4772024" y="2633092"/>
                  <a:pt x="4734468" y="2871400"/>
                  <a:pt x="4664754" y="3095539"/>
                </a:cubicBezTo>
                <a:lnTo>
                  <a:pt x="4657903" y="3114256"/>
                </a:lnTo>
                <a:lnTo>
                  <a:pt x="4412131" y="3208537"/>
                </a:lnTo>
                <a:cubicBezTo>
                  <a:pt x="3730693" y="3501695"/>
                  <a:pt x="3132684" y="3951787"/>
                  <a:pt x="2663609" y="4513311"/>
                </a:cubicBezTo>
                <a:lnTo>
                  <a:pt x="2467198" y="4767925"/>
                </a:lnTo>
                <a:lnTo>
                  <a:pt x="2386012" y="4772024"/>
                </a:lnTo>
                <a:cubicBezTo>
                  <a:pt x="1068254" y="4772024"/>
                  <a:pt x="0" y="3703770"/>
                  <a:pt x="0" y="2386012"/>
                </a:cubicBezTo>
                <a:cubicBezTo>
                  <a:pt x="0" y="1068254"/>
                  <a:pt x="1068254" y="0"/>
                  <a:pt x="23860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52309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67002" y="0"/>
            <a:ext cx="6807953" cy="6858000"/>
          </a:xfrm>
          <a:custGeom>
            <a:avLst/>
            <a:gdLst>
              <a:gd name="connsiteX0" fmla="*/ 3429000 w 6807953"/>
              <a:gd name="connsiteY0" fmla="*/ 0 h 6858000"/>
              <a:gd name="connsiteX1" fmla="*/ 6703839 w 6807953"/>
              <a:gd name="connsiteY1" fmla="*/ 2409321 h 6858000"/>
              <a:gd name="connsiteX2" fmla="*/ 6712298 w 6807953"/>
              <a:gd name="connsiteY2" fmla="*/ 2442219 h 6858000"/>
              <a:gd name="connsiteX3" fmla="*/ 6671729 w 6807953"/>
              <a:gd name="connsiteY3" fmla="*/ 2464240 h 6858000"/>
              <a:gd name="connsiteX4" fmla="*/ 6285361 w 6807953"/>
              <a:gd name="connsiteY4" fmla="*/ 3190910 h 6858000"/>
              <a:gd name="connsiteX5" fmla="*/ 6671729 w 6807953"/>
              <a:gd name="connsiteY5" fmla="*/ 3917581 h 6858000"/>
              <a:gd name="connsiteX6" fmla="*/ 6807953 w 6807953"/>
              <a:gd name="connsiteY6" fmla="*/ 3991521 h 6858000"/>
              <a:gd name="connsiteX7" fmla="*/ 6788335 w 6807953"/>
              <a:gd name="connsiteY7" fmla="*/ 4120063 h 6858000"/>
              <a:gd name="connsiteX8" fmla="*/ 3429000 w 6807953"/>
              <a:gd name="connsiteY8" fmla="*/ 6858000 h 6858000"/>
              <a:gd name="connsiteX9" fmla="*/ 0 w 6807953"/>
              <a:gd name="connsiteY9" fmla="*/ 3429000 h 6858000"/>
              <a:gd name="connsiteX10" fmla="*/ 3429000 w 6807953"/>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953" h="6858000">
                <a:moveTo>
                  <a:pt x="3429000" y="0"/>
                </a:moveTo>
                <a:cubicBezTo>
                  <a:pt x="4967700" y="0"/>
                  <a:pt x="6269688" y="1013483"/>
                  <a:pt x="6703839" y="2409321"/>
                </a:cubicBezTo>
                <a:lnTo>
                  <a:pt x="6712298" y="2442219"/>
                </a:lnTo>
                <a:lnTo>
                  <a:pt x="6671729" y="2464240"/>
                </a:lnTo>
                <a:cubicBezTo>
                  <a:pt x="6438622" y="2621723"/>
                  <a:pt x="6285361" y="2888419"/>
                  <a:pt x="6285361" y="3190910"/>
                </a:cubicBezTo>
                <a:cubicBezTo>
                  <a:pt x="6285361" y="3493401"/>
                  <a:pt x="6438622" y="3760097"/>
                  <a:pt x="6671729" y="3917581"/>
                </a:cubicBezTo>
                <a:lnTo>
                  <a:pt x="6807953" y="3991521"/>
                </a:lnTo>
                <a:lnTo>
                  <a:pt x="6788335" y="4120063"/>
                </a:lnTo>
                <a:cubicBezTo>
                  <a:pt x="6468593" y="5682600"/>
                  <a:pt x="5086061" y="6858000"/>
                  <a:pt x="3429000" y="6858000"/>
                </a:cubicBezTo>
                <a:cubicBezTo>
                  <a:pt x="1535216" y="6858000"/>
                  <a:pt x="0" y="5322784"/>
                  <a:pt x="0" y="3429000"/>
                </a:cubicBezTo>
                <a:cubicBezTo>
                  <a:pt x="0" y="1535216"/>
                  <a:pt x="1535216" y="0"/>
                  <a:pt x="3429000"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68206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58626" y="1053193"/>
            <a:ext cx="4751614" cy="4751614"/>
          </a:xfrm>
          <a:custGeom>
            <a:avLst/>
            <a:gdLst>
              <a:gd name="connsiteX0" fmla="*/ 2375807 w 4751614"/>
              <a:gd name="connsiteY0" fmla="*/ 0 h 4751614"/>
              <a:gd name="connsiteX1" fmla="*/ 4751614 w 4751614"/>
              <a:gd name="connsiteY1" fmla="*/ 2375807 h 4751614"/>
              <a:gd name="connsiteX2" fmla="*/ 2375807 w 4751614"/>
              <a:gd name="connsiteY2" fmla="*/ 4751614 h 4751614"/>
              <a:gd name="connsiteX3" fmla="*/ 0 w 4751614"/>
              <a:gd name="connsiteY3" fmla="*/ 2375807 h 4751614"/>
              <a:gd name="connsiteX4" fmla="*/ 2375807 w 4751614"/>
              <a:gd name="connsiteY4" fmla="*/ 0 h 475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14" h="4751614">
                <a:moveTo>
                  <a:pt x="2375807" y="0"/>
                </a:moveTo>
                <a:cubicBezTo>
                  <a:pt x="3687929" y="0"/>
                  <a:pt x="4751614" y="1063685"/>
                  <a:pt x="4751614" y="2375807"/>
                </a:cubicBezTo>
                <a:cubicBezTo>
                  <a:pt x="4751614" y="3687929"/>
                  <a:pt x="3687929" y="4751614"/>
                  <a:pt x="2375807" y="4751614"/>
                </a:cubicBezTo>
                <a:cubicBezTo>
                  <a:pt x="1063685" y="4751614"/>
                  <a:pt x="0" y="3687929"/>
                  <a:pt x="0" y="2375807"/>
                </a:cubicBezTo>
                <a:cubicBezTo>
                  <a:pt x="0" y="1063685"/>
                  <a:pt x="1063685" y="0"/>
                  <a:pt x="2375807"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81459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89480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Content Placeholder 15"/>
          <p:cNvSpPr>
            <a:spLocks noGrp="1" noChangeAspect="1"/>
          </p:cNvSpPr>
          <p:nvPr>
            <p:ph sz="quarter" idx="12"/>
          </p:nvPr>
        </p:nvSpPr>
        <p:spPr>
          <a:xfrm>
            <a:off x="478870" y="1671739"/>
            <a:ext cx="11231033" cy="4093400"/>
          </a:xfrm>
          <a:prstGeom prst="rect">
            <a:avLst/>
          </a:prstGeom>
        </p:spPr>
        <p:txBody>
          <a:bodyPr lIns="0">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type="body" sz="quarter" idx="14" hasCustomPrompt="1"/>
          </p:nvPr>
        </p:nvSpPr>
        <p:spPr>
          <a:xfrm>
            <a:off x="478869" y="1068042"/>
            <a:ext cx="10617966" cy="369332"/>
          </a:xfrm>
          <a:prstGeom prst="rect">
            <a:avLst/>
          </a:prstGeom>
        </p:spPr>
        <p:txBody>
          <a:bodyPr lIns="0" anchor="t" anchorCtr="0">
            <a:noAutofit/>
          </a:bodyPr>
          <a:lstStyle>
            <a:lvl1pPr marL="0" marR="0" indent="14400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j-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Text Placeholder 5"/>
          <p:cNvSpPr>
            <a:spLocks noGrp="1"/>
          </p:cNvSpPr>
          <p:nvPr>
            <p:ph type="body" sz="quarter" idx="18" hasCustomPrompt="1"/>
          </p:nvPr>
        </p:nvSpPr>
        <p:spPr>
          <a:xfrm>
            <a:off x="478869" y="5768600"/>
            <a:ext cx="11232000" cy="240130"/>
          </a:xfrm>
          <a:prstGeom prst="rect">
            <a:avLst/>
          </a:prstGeom>
        </p:spPr>
        <p:txBody>
          <a:bodyPr wrap="square"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7" name="Date Placeholder 6"/>
          <p:cNvSpPr>
            <a:spLocks noGrp="1"/>
          </p:cNvSpPr>
          <p:nvPr>
            <p:ph type="dt" sz="half" idx="19"/>
          </p:nvPr>
        </p:nvSpPr>
        <p:spPr/>
        <p:txBody>
          <a:bodyPr/>
          <a:lstStyle/>
          <a:p>
            <a:pPr algn="ctr"/>
            <a:r>
              <a:rPr lang="en-US"/>
              <a:t>Insert your date / confidentiality text here</a:t>
            </a:r>
            <a:endParaRPr lang="en-GB" dirty="0"/>
          </a:p>
        </p:txBody>
      </p:sp>
      <p:sp>
        <p:nvSpPr>
          <p:cNvPr id="9" name="Footer Placeholder 8"/>
          <p:cNvSpPr>
            <a:spLocks noGrp="1"/>
          </p:cNvSpPr>
          <p:nvPr>
            <p:ph type="ftr" sz="quarter" idx="20"/>
          </p:nvPr>
        </p:nvSpPr>
        <p:spPr/>
        <p:txBody>
          <a:bodyPr/>
          <a:lstStyle>
            <a:lvl1pPr>
              <a:defRPr/>
            </a:lvl1pPr>
          </a:lstStyle>
          <a:p>
            <a:r>
              <a:rPr lang="en-GB"/>
              <a:t>16x9 core template</a:t>
            </a:r>
            <a:endParaRPr lang="en-GB" dirty="0"/>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
        <p:nvSpPr>
          <p:cNvPr id="2" name="Title 1">
            <a:extLst>
              <a:ext uri="{FF2B5EF4-FFF2-40B4-BE49-F238E27FC236}">
                <a16:creationId xmlns:a16="http://schemas.microsoft.com/office/drawing/2014/main" id="{10D6C454-4CCE-4FD9-BAF0-119CA37149B5}"/>
              </a:ext>
            </a:extLst>
          </p:cNvPr>
          <p:cNvSpPr>
            <a:spLocks noGrp="1"/>
          </p:cNvSpPr>
          <p:nvPr>
            <p:ph type="title"/>
          </p:nvPr>
        </p:nvSpPr>
        <p:spPr>
          <a:xfrm>
            <a:off x="477904" y="255374"/>
            <a:ext cx="10875896" cy="809208"/>
          </a:xfrm>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417837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Text Only">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95361" y="3203154"/>
            <a:ext cx="6723193"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10" name="Subtitle 2"/>
          <p:cNvSpPr>
            <a:spLocks noGrp="1"/>
          </p:cNvSpPr>
          <p:nvPr>
            <p:ph type="subTitle" idx="1" hasCustomPrompt="1"/>
          </p:nvPr>
        </p:nvSpPr>
        <p:spPr>
          <a:xfrm>
            <a:off x="395361" y="4570120"/>
            <a:ext cx="6723193" cy="480131"/>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191300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4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 </a:t>
            </a:r>
            <a:r>
              <a:rPr lang="en-US" dirty="0" err="1"/>
              <a:t>dsfdsfgsdffds</a:t>
            </a:r>
            <a:r>
              <a:rPr lang="en-US" dirty="0"/>
              <a:t> </a:t>
            </a:r>
            <a:r>
              <a:rPr lang="en-US" dirty="0" err="1"/>
              <a:t>fdasf</a:t>
            </a:r>
            <a:r>
              <a:rPr lang="en-US" dirty="0"/>
              <a:t> </a:t>
            </a:r>
            <a:r>
              <a:rPr lang="en-US" dirty="0" err="1"/>
              <a:t>dfdsa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924C7-EF30-45D3-B99D-8F2409E42B72}" type="datetimeFigureOut">
              <a:rPr lang="en-US" smtClean="0"/>
              <a:t>23-Sep-21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B5634-3CC9-4CCA-A080-DF66BE790E6A}" type="slidenum">
              <a:rPr lang="en-US" smtClean="0"/>
              <a:t>‹#›</a:t>
            </a:fld>
            <a:endParaRPr lang="en-US"/>
          </a:p>
        </p:txBody>
      </p:sp>
    </p:spTree>
    <p:extLst>
      <p:ext uri="{BB962C8B-B14F-4D97-AF65-F5344CB8AC3E}">
        <p14:creationId xmlns:p14="http://schemas.microsoft.com/office/powerpoint/2010/main" val="3757032807"/>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5" r:id="rId4"/>
    <p:sldLayoutId id="2147483649"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rgbClr val="3973B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harmar.org/white-paper/"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psiweb.org/sigs-special-interest-groups/aims#:~:text=The%20Application%20and%20Implementation%20of,application%20and%20implementation%20of%20statistics."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www.fda.gov/media/75414/download" TargetMode="External"/><Relationship Id="rId3" Type="http://schemas.openxmlformats.org/officeDocument/2006/relationships/hyperlink" Target="https://www.r-project.org/doc/R-FDA.pdf" TargetMode="External"/><Relationship Id="rId7" Type="http://schemas.openxmlformats.org/officeDocument/2006/relationships/hyperlink" Target="https://www.accessdata.fda.gov/scripts/cdrh/cfdocs/cfcfr/CFRSearch.cfm?CFRPart=11&amp;showFR=1" TargetMode="External"/><Relationship Id="rId12" Type="http://schemas.openxmlformats.org/officeDocument/2006/relationships/hyperlink" Target="https://www.ema.europa.eu/en/human-regulatory/research-development/compliance/good-clinical-practice/qa-good-clinical-practice-gcp"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 Id="rId6" Type="http://schemas.openxmlformats.org/officeDocument/2006/relationships/hyperlink" Target="https://www.fda.gov/downloads/ForIndustry/DataStandards/StudyDataStandards/UCM587506.pdf" TargetMode="External"/><Relationship Id="rId11" Type="http://schemas.openxmlformats.org/officeDocument/2006/relationships/hyperlink" Target="https://www.ema.europa.eu/en/documents/regulatory-procedural-guideline/notice-sponsors-validation-qualification-computerised-systems-used-clinical-trials_en.pdf" TargetMode="External"/><Relationship Id="rId5" Type="http://schemas.openxmlformats.org/officeDocument/2006/relationships/hyperlink" Target="https://www.ema.europa.eu/en/ich-e9-statistical-principles-clinical-trials#current-version-section" TargetMode="External"/><Relationship Id="rId10" Type="http://schemas.openxmlformats.org/officeDocument/2006/relationships/hyperlink" Target="https://www.fda.gov/media/73141/download" TargetMode="External"/><Relationship Id="rId4" Type="http://schemas.openxmlformats.org/officeDocument/2006/relationships/hyperlink" Target="https://resources.rstudio.com/assets/img/validation-tidy.pdf" TargetMode="External"/><Relationship Id="rId9" Type="http://schemas.openxmlformats.org/officeDocument/2006/relationships/hyperlink" Target="https://www.fda.gov/inspections-compliance-enforcement-and-criminal-investigations/inspection-guides/glossary-computer-system-software-development-terminology-89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119745" y="1712860"/>
            <a:ext cx="7751512" cy="1569660"/>
          </a:xfrm>
          <a:prstGeom prst="rect">
            <a:avLst/>
          </a:prstGeom>
          <a:noFill/>
        </p:spPr>
        <p:txBody>
          <a:bodyPr wrap="square" rtlCol="0">
            <a:spAutoFit/>
          </a:bodyPr>
          <a:lstStyle/>
          <a:p>
            <a:r>
              <a:rPr lang="en-US" sz="3200" dirty="0"/>
              <a:t>A Risk-based approach for assessing R package accuracy within a validated infrastructure</a:t>
            </a:r>
            <a:endParaRPr lang="en-US" sz="6600" b="1" dirty="0">
              <a:solidFill>
                <a:schemeClr val="tx1">
                  <a:lumMod val="75000"/>
                  <a:lumOff val="25000"/>
                </a:schemeClr>
              </a:solidFill>
              <a:latin typeface="+mj-lt"/>
            </a:endParaRPr>
          </a:p>
        </p:txBody>
      </p:sp>
      <p:sp>
        <p:nvSpPr>
          <p:cNvPr id="23" name="Freeform 22"/>
          <p:cNvSpPr/>
          <p:nvPr/>
        </p:nvSpPr>
        <p:spPr>
          <a:xfrm>
            <a:off x="0" y="-362339"/>
            <a:ext cx="8449603" cy="7220339"/>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noFill/>
          <a:ln w="50800">
            <a:solidFill>
              <a:srgbClr val="68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0" y="0"/>
            <a:ext cx="7594705" cy="6858000"/>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470403" y="3834225"/>
            <a:ext cx="8449603" cy="923330"/>
          </a:xfrm>
          <a:prstGeom prst="rect">
            <a:avLst/>
          </a:prstGeom>
          <a:noFill/>
        </p:spPr>
        <p:txBody>
          <a:bodyPr wrap="square" rtlCol="0">
            <a:spAutoFit/>
          </a:bodyPr>
          <a:lstStyle/>
          <a:p>
            <a:pPr algn="ctr"/>
            <a:r>
              <a:rPr lang="en-US" dirty="0">
                <a:solidFill>
                  <a:schemeClr val="bg1">
                    <a:lumMod val="50000"/>
                  </a:schemeClr>
                </a:solidFill>
              </a:rPr>
              <a:t>Juliane Manitz, EMD Serono; Andy Nicholls, GSK; </a:t>
            </a:r>
            <a:r>
              <a:rPr lang="pt-BR" dirty="0">
                <a:solidFill>
                  <a:schemeClr val="bg1">
                    <a:lumMod val="50000"/>
                  </a:schemeClr>
                </a:solidFill>
              </a:rPr>
              <a:t>Paulo Bargo, Janssen R&amp;D; </a:t>
            </a:r>
            <a:r>
              <a:rPr lang="en-US" dirty="0">
                <a:solidFill>
                  <a:schemeClr val="bg1">
                    <a:lumMod val="50000"/>
                  </a:schemeClr>
                </a:solidFill>
              </a:rPr>
              <a:t>Doug Kelkhoff, Roche; Yilong Zhang, Merck &amp; Co., Inc.; Lyn Taylor , </a:t>
            </a:r>
            <a:r>
              <a:rPr lang="en-US" dirty="0" err="1">
                <a:solidFill>
                  <a:schemeClr val="bg1">
                    <a:lumMod val="50000"/>
                  </a:schemeClr>
                </a:solidFill>
              </a:rPr>
              <a:t>Phastar</a:t>
            </a:r>
            <a:r>
              <a:rPr lang="en-US" dirty="0">
                <a:solidFill>
                  <a:schemeClr val="bg1">
                    <a:lumMod val="50000"/>
                  </a:schemeClr>
                </a:solidFill>
              </a:rPr>
              <a:t>; Joe Rickert, R Consortium; Marly </a:t>
            </a:r>
            <a:r>
              <a:rPr lang="en-US" dirty="0" err="1">
                <a:solidFill>
                  <a:schemeClr val="bg1">
                    <a:lumMod val="50000"/>
                  </a:schemeClr>
                </a:solidFill>
              </a:rPr>
              <a:t>Gotti</a:t>
            </a:r>
            <a:r>
              <a:rPr lang="en-US" dirty="0">
                <a:solidFill>
                  <a:schemeClr val="bg1">
                    <a:lumMod val="50000"/>
                  </a:schemeClr>
                </a:solidFill>
              </a:rPr>
              <a:t>, Biogen; Keaven M Andersen, Merck &amp; Co. Inc.</a:t>
            </a:r>
            <a:endParaRPr lang="en-US" spc="300" dirty="0">
              <a:solidFill>
                <a:schemeClr val="bg1">
                  <a:lumMod val="50000"/>
                </a:schemeClr>
              </a:solidFill>
            </a:endParaRPr>
          </a:p>
        </p:txBody>
      </p:sp>
      <p:pic>
        <p:nvPicPr>
          <p:cNvPr id="7" name="Picture 6" descr="Icon&#10;&#10;Description automatically generated">
            <a:extLst>
              <a:ext uri="{FF2B5EF4-FFF2-40B4-BE49-F238E27FC236}">
                <a16:creationId xmlns:a16="http://schemas.microsoft.com/office/drawing/2014/main" id="{5F859183-37A4-45EE-998E-78C2D6093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5664" y="197708"/>
            <a:ext cx="1832416" cy="1712860"/>
          </a:xfrm>
          <a:prstGeom prst="rect">
            <a:avLst/>
          </a:prstGeom>
        </p:spPr>
      </p:pic>
    </p:spTree>
    <p:extLst>
      <p:ext uri="{BB962C8B-B14F-4D97-AF65-F5344CB8AC3E}">
        <p14:creationId xmlns:p14="http://schemas.microsoft.com/office/powerpoint/2010/main" val="874463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44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A46BF6C-C162-4C5A-8E72-BD2CB8F41473}"/>
              </a:ext>
            </a:extLst>
          </p:cNvPr>
          <p:cNvSpPr>
            <a:spLocks noGrp="1"/>
          </p:cNvSpPr>
          <p:nvPr>
            <p:ph sz="quarter" idx="12"/>
          </p:nvPr>
        </p:nvSpPr>
        <p:spPr/>
        <p:txBody>
          <a:bodyPr/>
          <a:lstStyle/>
          <a:p>
            <a:endParaRPr lang="en-GB" dirty="0"/>
          </a:p>
        </p:txBody>
      </p:sp>
      <p:sp>
        <p:nvSpPr>
          <p:cNvPr id="11" name="Text Placeholder 10">
            <a:extLst>
              <a:ext uri="{FF2B5EF4-FFF2-40B4-BE49-F238E27FC236}">
                <a16:creationId xmlns:a16="http://schemas.microsoft.com/office/drawing/2014/main" id="{0894ACF3-D345-43B2-BDAF-46AB22F8868B}"/>
              </a:ext>
            </a:extLst>
          </p:cNvPr>
          <p:cNvSpPr>
            <a:spLocks noGrp="1"/>
          </p:cNvSpPr>
          <p:nvPr>
            <p:ph type="body" sz="quarter" idx="18"/>
          </p:nvPr>
        </p:nvSpPr>
        <p:spPr>
          <a:xfrm>
            <a:off x="478869" y="5768600"/>
            <a:ext cx="5221715" cy="240130"/>
          </a:xfrm>
        </p:spPr>
        <p:txBody>
          <a:bodyPr/>
          <a:lstStyle/>
          <a:p>
            <a:r>
              <a:rPr lang="en-GB" dirty="0"/>
              <a:t>https://www.r-project.org/doc/R-FDA.pdf</a:t>
            </a:r>
          </a:p>
        </p:txBody>
      </p:sp>
      <p:sp>
        <p:nvSpPr>
          <p:cNvPr id="5" name="Title 4">
            <a:extLst>
              <a:ext uri="{FF2B5EF4-FFF2-40B4-BE49-F238E27FC236}">
                <a16:creationId xmlns:a16="http://schemas.microsoft.com/office/drawing/2014/main" id="{AFC57265-928E-42E7-99C6-07D09EE0EE50}"/>
              </a:ext>
            </a:extLst>
          </p:cNvPr>
          <p:cNvSpPr>
            <a:spLocks noGrp="1"/>
          </p:cNvSpPr>
          <p:nvPr>
            <p:ph type="title"/>
          </p:nvPr>
        </p:nvSpPr>
        <p:spPr>
          <a:xfrm>
            <a:off x="478868" y="186337"/>
            <a:ext cx="11231033" cy="1311128"/>
          </a:xfrm>
        </p:spPr>
        <p:txBody>
          <a:bodyPr wrap="square">
            <a:spAutoFit/>
          </a:bodyPr>
          <a:lstStyle/>
          <a:p>
            <a:r>
              <a:rPr lang="en-GB" dirty="0"/>
              <a:t>I trust that the software owner develops it using best practice</a:t>
            </a:r>
          </a:p>
        </p:txBody>
      </p:sp>
      <p:pic>
        <p:nvPicPr>
          <p:cNvPr id="6" name="Picture 5">
            <a:extLst>
              <a:ext uri="{FF2B5EF4-FFF2-40B4-BE49-F238E27FC236}">
                <a16:creationId xmlns:a16="http://schemas.microsoft.com/office/drawing/2014/main" id="{92CE13CF-42FF-4986-B716-97F265CB8CB3}"/>
              </a:ext>
            </a:extLst>
          </p:cNvPr>
          <p:cNvPicPr>
            <a:picLocks noChangeAspect="1"/>
          </p:cNvPicPr>
          <p:nvPr/>
        </p:nvPicPr>
        <p:blipFill>
          <a:blip r:embed="rId2"/>
          <a:stretch>
            <a:fillRect/>
          </a:stretch>
        </p:blipFill>
        <p:spPr>
          <a:xfrm>
            <a:off x="601469" y="1789081"/>
            <a:ext cx="5099115" cy="3531426"/>
          </a:xfrm>
          <a:prstGeom prst="rect">
            <a:avLst/>
          </a:prstGeom>
          <a:effectLst>
            <a:outerShdw blurRad="50800" dist="38100" dir="5400000" algn="t" rotWithShape="0">
              <a:prstClr val="black">
                <a:alpha val="40000"/>
              </a:prstClr>
            </a:outerShdw>
          </a:effectLst>
        </p:spPr>
      </p:pic>
      <p:sp>
        <p:nvSpPr>
          <p:cNvPr id="12" name="Text Placeholder 10">
            <a:extLst>
              <a:ext uri="{FF2B5EF4-FFF2-40B4-BE49-F238E27FC236}">
                <a16:creationId xmlns:a16="http://schemas.microsoft.com/office/drawing/2014/main" id="{507F6E8D-B7AA-4C03-9098-77700A3A1E41}"/>
              </a:ext>
            </a:extLst>
          </p:cNvPr>
          <p:cNvSpPr txBox="1">
            <a:spLocks/>
          </p:cNvSpPr>
          <p:nvPr/>
        </p:nvSpPr>
        <p:spPr>
          <a:xfrm>
            <a:off x="6184189" y="5768600"/>
            <a:ext cx="5525712" cy="240130"/>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67" kern="1200" baseline="0">
                <a:solidFill>
                  <a:schemeClr val="tx1"/>
                </a:solidFill>
                <a:latin typeface="+mn-lt"/>
                <a:ea typeface="+mn-ea"/>
                <a:cs typeface="+mn-cs"/>
              </a:defRPr>
            </a:lvl1pPr>
            <a:lvl2pPr marL="35754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2pPr>
            <a:lvl3pPr marL="71998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3pPr>
            <a:lvl4pPr marL="108142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4pPr>
            <a:lvl5pPr marL="143996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https://resources.rstudio.com/assets/img/validation-tidy.pdf</a:t>
            </a:r>
          </a:p>
        </p:txBody>
      </p:sp>
      <p:pic>
        <p:nvPicPr>
          <p:cNvPr id="13" name="Picture 12">
            <a:extLst>
              <a:ext uri="{FF2B5EF4-FFF2-40B4-BE49-F238E27FC236}">
                <a16:creationId xmlns:a16="http://schemas.microsoft.com/office/drawing/2014/main" id="{B4222306-8308-40DC-9A87-88826F2392E0}"/>
              </a:ext>
            </a:extLst>
          </p:cNvPr>
          <p:cNvPicPr>
            <a:picLocks noChangeAspect="1"/>
          </p:cNvPicPr>
          <p:nvPr/>
        </p:nvPicPr>
        <p:blipFill>
          <a:blip r:embed="rId3"/>
          <a:stretch>
            <a:fillRect/>
          </a:stretch>
        </p:blipFill>
        <p:spPr>
          <a:xfrm>
            <a:off x="6184189" y="1795265"/>
            <a:ext cx="4864335" cy="35252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8167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reen checkmark icon - Free green check mark icons">
            <a:extLst>
              <a:ext uri="{FF2B5EF4-FFF2-40B4-BE49-F238E27FC236}">
                <a16:creationId xmlns:a16="http://schemas.microsoft.com/office/drawing/2014/main" id="{FD4C2AC1-EC60-40E6-BE7A-0F02DD0CA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082329"/>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9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DBE916-F4B3-48ED-8E51-054742230563}"/>
              </a:ext>
            </a:extLst>
          </p:cNvPr>
          <p:cNvPicPr>
            <a:picLocks noChangeAspect="1"/>
          </p:cNvPicPr>
          <p:nvPr/>
        </p:nvPicPr>
        <p:blipFill>
          <a:blip r:embed="rId2"/>
          <a:stretch>
            <a:fillRect/>
          </a:stretch>
        </p:blipFill>
        <p:spPr>
          <a:xfrm>
            <a:off x="2820729" y="2488660"/>
            <a:ext cx="9264180" cy="432489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92C25BD-2557-40E3-8617-48A6BFF84301}"/>
              </a:ext>
            </a:extLst>
          </p:cNvPr>
          <p:cNvPicPr>
            <a:picLocks noChangeAspect="1"/>
          </p:cNvPicPr>
          <p:nvPr/>
        </p:nvPicPr>
        <p:blipFill>
          <a:blip r:embed="rId3"/>
          <a:stretch>
            <a:fillRect/>
          </a:stretch>
        </p:blipFill>
        <p:spPr>
          <a:xfrm>
            <a:off x="382522" y="364332"/>
            <a:ext cx="9346363" cy="2046344"/>
          </a:xfrm>
          <a:prstGeom prst="rect">
            <a:avLst/>
          </a:prstGeom>
          <a:effectLst>
            <a:outerShdw blurRad="50800" dist="38100" dir="5400000" algn="t" rotWithShape="0">
              <a:prstClr val="black">
                <a:alpha val="40000"/>
              </a:prstClr>
            </a:outerShdw>
          </a:effectLst>
        </p:spPr>
      </p:pic>
      <p:sp>
        <p:nvSpPr>
          <p:cNvPr id="8" name="Oval 7">
            <a:extLst>
              <a:ext uri="{FF2B5EF4-FFF2-40B4-BE49-F238E27FC236}">
                <a16:creationId xmlns:a16="http://schemas.microsoft.com/office/drawing/2014/main" id="{E7BCB90B-CCE4-430E-8A53-B8B51E53D7B4}"/>
              </a:ext>
            </a:extLst>
          </p:cNvPr>
          <p:cNvSpPr/>
          <p:nvPr/>
        </p:nvSpPr>
        <p:spPr>
          <a:xfrm>
            <a:off x="3048000" y="906162"/>
            <a:ext cx="1762898" cy="774357"/>
          </a:xfrm>
          <a:prstGeom prst="ellipse">
            <a:avLst/>
          </a:prstGeom>
          <a:noFill/>
          <a:ln w="38100">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0876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reen checkmark icon - Free green check mark icons">
            <a:extLst>
              <a:ext uri="{FF2B5EF4-FFF2-40B4-BE49-F238E27FC236}">
                <a16:creationId xmlns:a16="http://schemas.microsoft.com/office/drawing/2014/main" id="{FD4C2AC1-EC60-40E6-BE7A-0F02DD0CA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08232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reen checkmark icon - Free green check mark icons">
            <a:extLst>
              <a:ext uri="{FF2B5EF4-FFF2-40B4-BE49-F238E27FC236}">
                <a16:creationId xmlns:a16="http://schemas.microsoft.com/office/drawing/2014/main" id="{4C007D8D-D0FE-4D70-8A78-BA5774B532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508842"/>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So why is it so difficult to use Open Source languages for </a:t>
            </a:r>
            <a:r>
              <a:rPr lang="en-GB" sz="5400" b="1" i="1" dirty="0" err="1"/>
              <a:t>GxP</a:t>
            </a:r>
            <a:r>
              <a:rPr lang="en-GB" sz="5400" b="1" i="1" dirty="0"/>
              <a:t> analyses?!</a:t>
            </a:r>
          </a:p>
        </p:txBody>
      </p:sp>
    </p:spTree>
    <p:extLst>
      <p:ext uri="{BB962C8B-B14F-4D97-AF65-F5344CB8AC3E}">
        <p14:creationId xmlns:p14="http://schemas.microsoft.com/office/powerpoint/2010/main" val="3240900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9D0150-5B31-4BF3-AF08-E7A07C3002B2}"/>
              </a:ext>
            </a:extLst>
          </p:cNvPr>
          <p:cNvSpPr>
            <a:spLocks noGrp="1"/>
          </p:cNvSpPr>
          <p:nvPr>
            <p:ph sz="quarter" idx="12"/>
          </p:nvPr>
        </p:nvSpPr>
        <p:spPr/>
        <p:txBody>
          <a:bodyPr>
            <a:normAutofit/>
          </a:bodyPr>
          <a:lstStyle/>
          <a:p>
            <a:r>
              <a:rPr lang="en-GB" sz="2400" b="1" dirty="0"/>
              <a:t>Core R </a:t>
            </a:r>
            <a:r>
              <a:rPr lang="en-GB" sz="2400" dirty="0"/>
              <a:t>(</a:t>
            </a:r>
            <a:r>
              <a:rPr lang="en-GB" sz="2400" dirty="0" err="1"/>
              <a:t>Base+Recommended</a:t>
            </a:r>
            <a:r>
              <a:rPr lang="en-GB" sz="2400" dirty="0"/>
              <a:t>) - Low risk</a:t>
            </a:r>
          </a:p>
          <a:p>
            <a:endParaRPr lang="en-GB" sz="2400" dirty="0"/>
          </a:p>
          <a:p>
            <a:r>
              <a:rPr lang="en-GB" sz="2400" b="1" dirty="0"/>
              <a:t>Contributed </a:t>
            </a:r>
            <a:r>
              <a:rPr lang="en-GB" sz="2400" dirty="0"/>
              <a:t>- Variable risk  </a:t>
            </a:r>
          </a:p>
          <a:p>
            <a:pPr lvl="1"/>
            <a:r>
              <a:rPr lang="en-GB" sz="2000" dirty="0"/>
              <a:t>Many different authors</a:t>
            </a:r>
          </a:p>
          <a:p>
            <a:pPr lvl="1"/>
            <a:r>
              <a:rPr lang="en-GB" sz="2000" dirty="0"/>
              <a:t>Varying SDLCs</a:t>
            </a:r>
          </a:p>
          <a:p>
            <a:pPr lvl="1"/>
            <a:r>
              <a:rPr lang="en-GB" sz="2000" dirty="0"/>
              <a:t>Varying levels of popularity</a:t>
            </a:r>
          </a:p>
          <a:p>
            <a:pPr lvl="1"/>
            <a:r>
              <a:rPr lang="en-GB" sz="2000" dirty="0"/>
              <a:t>Potentially lots of unknowns</a:t>
            </a:r>
          </a:p>
          <a:p>
            <a:endParaRPr lang="en-GB" sz="2400" dirty="0"/>
          </a:p>
        </p:txBody>
      </p:sp>
      <p:sp>
        <p:nvSpPr>
          <p:cNvPr id="3" name="Text Placeholder 2">
            <a:extLst>
              <a:ext uri="{FF2B5EF4-FFF2-40B4-BE49-F238E27FC236}">
                <a16:creationId xmlns:a16="http://schemas.microsoft.com/office/drawing/2014/main" id="{37FA2782-0C08-46B0-922B-8AAE1737CE9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8CADB34D-4008-4687-B6F5-FCE6F4D90FE9}"/>
              </a:ext>
            </a:extLst>
          </p:cNvPr>
          <p:cNvSpPr>
            <a:spLocks noGrp="1"/>
          </p:cNvSpPr>
          <p:nvPr>
            <p:ph type="body" sz="quarter" idx="18"/>
          </p:nvPr>
        </p:nvSpPr>
        <p:spPr>
          <a:xfrm>
            <a:off x="478869" y="5620803"/>
            <a:ext cx="11232000" cy="387927"/>
          </a:xfrm>
        </p:spPr>
        <p:txBody>
          <a:bodyPr/>
          <a:lstStyle/>
          <a:p>
            <a:r>
              <a:rPr lang="en-GB" i="1" dirty="0"/>
              <a:t>Image source: German, D.M. &amp; Adams, Bram &amp; Hassan, Ahmed E.. (2013). The Evolution of the R Software Ecosystem. Proceedings of the </a:t>
            </a:r>
            <a:r>
              <a:rPr lang="en-GB" i="1" dirty="0" err="1"/>
              <a:t>Euromicro</a:t>
            </a:r>
            <a:r>
              <a:rPr lang="en-GB" i="1" dirty="0"/>
              <a:t> Conference on Software Maintenance and Reengineering, CSMR. 243-252. 10.1109/CSMR.2013.33.</a:t>
            </a:r>
            <a:endParaRPr lang="en-GB" dirty="0"/>
          </a:p>
        </p:txBody>
      </p:sp>
      <p:sp>
        <p:nvSpPr>
          <p:cNvPr id="5" name="Title 4">
            <a:extLst>
              <a:ext uri="{FF2B5EF4-FFF2-40B4-BE49-F238E27FC236}">
                <a16:creationId xmlns:a16="http://schemas.microsoft.com/office/drawing/2014/main" id="{A9A64EC0-18F2-499F-8565-0455B81AC4C1}"/>
              </a:ext>
            </a:extLst>
          </p:cNvPr>
          <p:cNvSpPr>
            <a:spLocks noGrp="1"/>
          </p:cNvSpPr>
          <p:nvPr>
            <p:ph type="title"/>
          </p:nvPr>
        </p:nvSpPr>
        <p:spPr/>
        <p:txBody>
          <a:bodyPr/>
          <a:lstStyle/>
          <a:p>
            <a:r>
              <a:rPr lang="en-GB" dirty="0"/>
              <a:t>Challenge 1: The R Ecosystem</a:t>
            </a:r>
          </a:p>
        </p:txBody>
      </p:sp>
      <p:pic>
        <p:nvPicPr>
          <p:cNvPr id="7" name="Picture 6" descr="Diagram&#10;&#10;Description automatically generated">
            <a:extLst>
              <a:ext uri="{FF2B5EF4-FFF2-40B4-BE49-F238E27FC236}">
                <a16:creationId xmlns:a16="http://schemas.microsoft.com/office/drawing/2014/main" id="{D91F707D-DB41-4A9E-A2D2-A74F89DC0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140" y="1560967"/>
            <a:ext cx="3675900" cy="2739185"/>
          </a:xfrm>
          <a:prstGeom prst="rect">
            <a:avLst/>
          </a:prstGeom>
        </p:spPr>
      </p:pic>
    </p:spTree>
    <p:extLst>
      <p:ext uri="{BB962C8B-B14F-4D97-AF65-F5344CB8AC3E}">
        <p14:creationId xmlns:p14="http://schemas.microsoft.com/office/powerpoint/2010/main" val="89626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906E14-F308-4A6E-8DA5-F7AE66C0E7F1}"/>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8C5AE7E7-C368-49F9-B0BB-CB841573FD6F}"/>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2333E61A-9BB2-4664-A07C-7D9A02479ED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66A8E771-571E-4460-9817-89E95B60086B}"/>
              </a:ext>
            </a:extLst>
          </p:cNvPr>
          <p:cNvSpPr>
            <a:spLocks noGrp="1"/>
          </p:cNvSpPr>
          <p:nvPr>
            <p:ph type="title"/>
          </p:nvPr>
        </p:nvSpPr>
        <p:spPr>
          <a:xfrm>
            <a:off x="478870" y="418972"/>
            <a:ext cx="10616760" cy="597787"/>
          </a:xfrm>
        </p:spPr>
        <p:txBody>
          <a:bodyPr>
            <a:normAutofit fontScale="90000"/>
          </a:bodyPr>
          <a:lstStyle/>
          <a:p>
            <a:endParaRPr lang="en-GB"/>
          </a:p>
        </p:txBody>
      </p:sp>
      <p:pic>
        <p:nvPicPr>
          <p:cNvPr id="6" name="Picture 5">
            <a:hlinkClick r:id="rId2"/>
            <a:extLst>
              <a:ext uri="{FF2B5EF4-FFF2-40B4-BE49-F238E27FC236}">
                <a16:creationId xmlns:a16="http://schemas.microsoft.com/office/drawing/2014/main" id="{0298D469-4F75-418C-8230-33EC3526CF5D}"/>
              </a:ext>
            </a:extLst>
          </p:cNvPr>
          <p:cNvPicPr>
            <a:picLocks noChangeAspect="1"/>
          </p:cNvPicPr>
          <p:nvPr/>
        </p:nvPicPr>
        <p:blipFill rotWithShape="1">
          <a:blip r:embed="rId3"/>
          <a:srcRect l="2239" r="2239"/>
          <a:stretch/>
        </p:blipFill>
        <p:spPr>
          <a:xfrm>
            <a:off x="247135" y="156092"/>
            <a:ext cx="11705968" cy="655042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7255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22E056-0F2B-4822-9E2A-27A088D83003}"/>
              </a:ext>
            </a:extLst>
          </p:cNvPr>
          <p:cNvPicPr>
            <a:picLocks noChangeAspect="1"/>
          </p:cNvPicPr>
          <p:nvPr/>
        </p:nvPicPr>
        <p:blipFill rotWithShape="1">
          <a:blip r:embed="rId2"/>
          <a:srcRect b="9002"/>
          <a:stretch/>
        </p:blipFill>
        <p:spPr>
          <a:xfrm>
            <a:off x="82550" y="44451"/>
            <a:ext cx="12062443" cy="67691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267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5937-CFE6-4E4A-B368-264C3A02D3B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14486FD-F404-4267-BDD3-15E9EFC87554}"/>
              </a:ext>
            </a:extLst>
          </p:cNvPr>
          <p:cNvSpPr>
            <a:spLocks noGrp="1"/>
          </p:cNvSpPr>
          <p:nvPr>
            <p:ph type="subTitle" idx="1"/>
          </p:nvPr>
        </p:nvSpPr>
        <p:spPr/>
        <p:txBody>
          <a:bodyPr/>
          <a:lstStyle/>
          <a:p>
            <a:endParaRPr lang="en-GB"/>
          </a:p>
        </p:txBody>
      </p:sp>
      <p:pic>
        <p:nvPicPr>
          <p:cNvPr id="3074" name="Picture 2" descr="Dodgeball is tool of &quot;oppression&quot; used to &quot;dehumanize&quot; others, researchers  argue">
            <a:extLst>
              <a:ext uri="{FF2B5EF4-FFF2-40B4-BE49-F238E27FC236}">
                <a16:creationId xmlns:a16="http://schemas.microsoft.com/office/drawing/2014/main" id="{37543060-2ADA-4F87-96E0-FAE9CC82B88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58" b="208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B3A675C-68C3-4480-B46A-2F4C10AB79B4}"/>
              </a:ext>
            </a:extLst>
          </p:cNvPr>
          <p:cNvSpPr txBox="1">
            <a:spLocks/>
          </p:cNvSpPr>
          <p:nvPr/>
        </p:nvSpPr>
        <p:spPr>
          <a:xfrm>
            <a:off x="126420" y="5269494"/>
            <a:ext cx="6723193" cy="889132"/>
          </a:xfrm>
          <a:prstGeom prst="rect">
            <a:avLst/>
          </a:prstGeom>
        </p:spPr>
        <p:txBody>
          <a:bodyPr vert="horz" lIns="91440" tIns="45720" rIns="91440" bIns="45720" rtlCol="0" anchor="b" anchorCtr="0">
            <a:normAutofit fontScale="70000" lnSpcReduction="20000"/>
          </a:bodyPr>
          <a:lstStyle>
            <a:lvl1pPr algn="l" defTabSz="914400" rtl="0" eaLnBrk="1" latinLnBrk="0" hangingPunct="1">
              <a:lnSpc>
                <a:spcPts val="3467"/>
              </a:lnSpc>
              <a:spcBef>
                <a:spcPct val="0"/>
              </a:spcBef>
              <a:buNone/>
              <a:defRPr sz="3467" kern="1200">
                <a:solidFill>
                  <a:schemeClr val="bg2"/>
                </a:solidFill>
                <a:latin typeface="+mj-lt"/>
                <a:ea typeface="+mj-ea"/>
                <a:cs typeface="+mj-cs"/>
              </a:defRPr>
            </a:lvl1pPr>
          </a:lstStyle>
          <a:p>
            <a:r>
              <a:rPr lang="en-GB" sz="5400" b="1" dirty="0">
                <a:solidFill>
                  <a:schemeClr val="bg1"/>
                </a:solidFill>
              </a:rPr>
              <a:t>Challenge 2: Responding to Risk</a:t>
            </a:r>
          </a:p>
        </p:txBody>
      </p:sp>
      <p:sp>
        <p:nvSpPr>
          <p:cNvPr id="6" name="Text Placeholder 2">
            <a:extLst>
              <a:ext uri="{FF2B5EF4-FFF2-40B4-BE49-F238E27FC236}">
                <a16:creationId xmlns:a16="http://schemas.microsoft.com/office/drawing/2014/main" id="{71964573-FFD3-44FC-951F-A3701762EC00}"/>
              </a:ext>
            </a:extLst>
          </p:cNvPr>
          <p:cNvSpPr txBox="1">
            <a:spLocks/>
          </p:cNvSpPr>
          <p:nvPr/>
        </p:nvSpPr>
        <p:spPr>
          <a:xfrm>
            <a:off x="266269" y="6158626"/>
            <a:ext cx="6723193" cy="480131"/>
          </a:xfrm>
          <a:prstGeom prst="rect">
            <a:avLst/>
          </a:prstGeom>
        </p:spPr>
        <p:txBody>
          <a:bodyPr vert="horz" wrap="square" lIns="0" tIns="45720" rIns="91440" bIns="45720" rtlCol="0" anchor="t" anchorCtr="0">
            <a:normAutofit fontScale="85000" lnSpcReduction="10000"/>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i="0" kern="1200">
                <a:solidFill>
                  <a:schemeClr val="tx1"/>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GB" dirty="0">
                <a:solidFill>
                  <a:schemeClr val="bg1"/>
                </a:solidFill>
              </a:rPr>
              <a:t>ICH: “</a:t>
            </a:r>
            <a:r>
              <a:rPr lang="en-GB" i="1" dirty="0">
                <a:solidFill>
                  <a:schemeClr val="bg1"/>
                </a:solidFill>
              </a:rPr>
              <a:t>Appropriate</a:t>
            </a:r>
            <a:r>
              <a:rPr lang="en-GB" dirty="0">
                <a:solidFill>
                  <a:schemeClr val="bg1"/>
                </a:solidFill>
              </a:rPr>
              <a:t> software testing procedures”</a:t>
            </a:r>
          </a:p>
        </p:txBody>
      </p:sp>
    </p:spTree>
    <p:extLst>
      <p:ext uri="{BB962C8B-B14F-4D97-AF65-F5344CB8AC3E}">
        <p14:creationId xmlns:p14="http://schemas.microsoft.com/office/powerpoint/2010/main" val="389688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5400" b="1" i="1" dirty="0"/>
              <a:t>How do I validate R?</a:t>
            </a:r>
          </a:p>
        </p:txBody>
      </p:sp>
      <p:cxnSp>
        <p:nvCxnSpPr>
          <p:cNvPr id="9" name="Straight Connector 8">
            <a:extLst>
              <a:ext uri="{FF2B5EF4-FFF2-40B4-BE49-F238E27FC236}">
                <a16:creationId xmlns:a16="http://schemas.microsoft.com/office/drawing/2014/main" id="{14C6210C-413F-4B11-B765-C79FB60A1299}"/>
              </a:ext>
            </a:extLst>
          </p:cNvPr>
          <p:cNvCxnSpPr/>
          <p:nvPr/>
        </p:nvCxnSpPr>
        <p:spPr>
          <a:xfrm>
            <a:off x="145366" y="164551"/>
            <a:ext cx="5950634" cy="72256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E1A46B-0400-4645-AC63-60E4A3AB1EF9}"/>
              </a:ext>
            </a:extLst>
          </p:cNvPr>
          <p:cNvCxnSpPr>
            <a:cxnSpLocks/>
          </p:cNvCxnSpPr>
          <p:nvPr/>
        </p:nvCxnSpPr>
        <p:spPr>
          <a:xfrm flipV="1">
            <a:off x="178191" y="255032"/>
            <a:ext cx="5884985" cy="54160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7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11296F-99C7-411E-AD5D-115399D6BAFD}"/>
              </a:ext>
            </a:extLst>
          </p:cNvPr>
          <p:cNvSpPr>
            <a:spLocks noGrp="1"/>
          </p:cNvSpPr>
          <p:nvPr>
            <p:ph sz="quarter" idx="12"/>
          </p:nvPr>
        </p:nvSpPr>
        <p:spPr>
          <a:xfrm>
            <a:off x="5301217" y="3178856"/>
            <a:ext cx="972065" cy="996778"/>
          </a:xfrm>
        </p:spPr>
        <p:txBody>
          <a:bodyPr>
            <a:normAutofit/>
          </a:bodyPr>
          <a:lstStyle/>
          <a:p>
            <a:pPr marL="0" indent="0" algn="ctr">
              <a:buNone/>
            </a:pPr>
            <a:r>
              <a:rPr lang="en-GB" sz="4400" dirty="0"/>
              <a:t>vs</a:t>
            </a:r>
          </a:p>
        </p:txBody>
      </p:sp>
      <p:sp>
        <p:nvSpPr>
          <p:cNvPr id="3" name="Text Placeholder 2">
            <a:extLst>
              <a:ext uri="{FF2B5EF4-FFF2-40B4-BE49-F238E27FC236}">
                <a16:creationId xmlns:a16="http://schemas.microsoft.com/office/drawing/2014/main" id="{601E20E7-2D8C-4BA8-92EB-E36688C2807A}"/>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6715E1E2-FD22-49BC-A0F1-A4D04EC340C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D2DD808-0E20-4670-8C6C-F9F276E69AA8}"/>
              </a:ext>
            </a:extLst>
          </p:cNvPr>
          <p:cNvSpPr>
            <a:spLocks noGrp="1"/>
          </p:cNvSpPr>
          <p:nvPr>
            <p:ph type="title"/>
          </p:nvPr>
        </p:nvSpPr>
        <p:spPr>
          <a:xfrm>
            <a:off x="478870" y="418972"/>
            <a:ext cx="10616760" cy="597787"/>
          </a:xfrm>
        </p:spPr>
        <p:txBody>
          <a:bodyPr>
            <a:normAutofit fontScale="90000"/>
          </a:bodyPr>
          <a:lstStyle/>
          <a:p>
            <a:r>
              <a:rPr lang="en-GB" dirty="0"/>
              <a:t>Challenge 2a: An Appropriate Comparison</a:t>
            </a:r>
          </a:p>
        </p:txBody>
      </p:sp>
      <p:pic>
        <p:nvPicPr>
          <p:cNvPr id="2050" name="Picture 2" descr="4,682,616 Orange Stock Photos, Pictures &amp; Royalty-Free Images - iStock">
            <a:extLst>
              <a:ext uri="{FF2B5EF4-FFF2-40B4-BE49-F238E27FC236}">
                <a16:creationId xmlns:a16="http://schemas.microsoft.com/office/drawing/2014/main" id="{ABDAF1DB-E332-439A-B50C-7222D2F9B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901" y="1594020"/>
            <a:ext cx="4367630" cy="401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t an apple a day ... really | Health | The Earth Times">
            <a:extLst>
              <a:ext uri="{FF2B5EF4-FFF2-40B4-BE49-F238E27FC236}">
                <a16:creationId xmlns:a16="http://schemas.microsoft.com/office/drawing/2014/main" id="{67FFF9CA-C8A7-4925-BA94-327E27CD5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 y="2038137"/>
            <a:ext cx="487680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47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1300EB-CBE2-4D0A-A9AD-BA3DD34ABAA9}"/>
              </a:ext>
            </a:extLst>
          </p:cNvPr>
          <p:cNvSpPr>
            <a:spLocks noGrp="1"/>
          </p:cNvSpPr>
          <p:nvPr>
            <p:ph sz="quarter" idx="12"/>
          </p:nvPr>
        </p:nvSpPr>
        <p:spPr>
          <a:xfrm>
            <a:off x="478870" y="5167350"/>
            <a:ext cx="11231033" cy="597787"/>
          </a:xfrm>
        </p:spPr>
        <p:txBody>
          <a:bodyPr>
            <a:normAutofit/>
          </a:bodyPr>
          <a:lstStyle/>
          <a:p>
            <a:pPr marL="457200" lvl="1" indent="0" algn="ctr">
              <a:buNone/>
            </a:pPr>
            <a:r>
              <a:rPr lang="en-GB" sz="3200" dirty="0"/>
              <a:t>Thank You</a:t>
            </a:r>
          </a:p>
        </p:txBody>
      </p:sp>
      <p:sp>
        <p:nvSpPr>
          <p:cNvPr id="3" name="Text Placeholder 2">
            <a:extLst>
              <a:ext uri="{FF2B5EF4-FFF2-40B4-BE49-F238E27FC236}">
                <a16:creationId xmlns:a16="http://schemas.microsoft.com/office/drawing/2014/main" id="{52DA4081-4750-46EC-BF22-8D83012A940B}"/>
              </a:ext>
            </a:extLst>
          </p:cNvPr>
          <p:cNvSpPr>
            <a:spLocks noGrp="1"/>
          </p:cNvSpPr>
          <p:nvPr>
            <p:ph type="body" sz="quarter" idx="14"/>
          </p:nvPr>
        </p:nvSpPr>
        <p:spPr/>
        <p:txBody>
          <a:bodyPr/>
          <a:lstStyle/>
          <a:p>
            <a:endParaRPr lang="en-GB" dirty="0"/>
          </a:p>
        </p:txBody>
      </p:sp>
      <p:sp>
        <p:nvSpPr>
          <p:cNvPr id="4" name="Text Placeholder 3">
            <a:extLst>
              <a:ext uri="{FF2B5EF4-FFF2-40B4-BE49-F238E27FC236}">
                <a16:creationId xmlns:a16="http://schemas.microsoft.com/office/drawing/2014/main" id="{DD57A1F0-BCC7-45C7-943D-AE2C55421C55}"/>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AB2E37DD-D619-4B54-A30B-9968FFCF071E}"/>
              </a:ext>
            </a:extLst>
          </p:cNvPr>
          <p:cNvSpPr>
            <a:spLocks noGrp="1"/>
          </p:cNvSpPr>
          <p:nvPr>
            <p:ph type="title"/>
          </p:nvPr>
        </p:nvSpPr>
        <p:spPr>
          <a:xfrm>
            <a:off x="478870" y="418972"/>
            <a:ext cx="10616760" cy="597787"/>
          </a:xfrm>
        </p:spPr>
        <p:txBody>
          <a:bodyPr>
            <a:normAutofit fontScale="90000"/>
          </a:bodyPr>
          <a:lstStyle/>
          <a:p>
            <a:r>
              <a:rPr lang="en-GB" dirty="0"/>
              <a:t>Summary</a:t>
            </a:r>
          </a:p>
        </p:txBody>
      </p:sp>
      <p:sp>
        <p:nvSpPr>
          <p:cNvPr id="7" name="Rectangle 6">
            <a:extLst>
              <a:ext uri="{FF2B5EF4-FFF2-40B4-BE49-F238E27FC236}">
                <a16:creationId xmlns:a16="http://schemas.microsoft.com/office/drawing/2014/main" id="{F6575148-7444-4F61-AE3A-E0BE8668191B}"/>
              </a:ext>
            </a:extLst>
          </p:cNvPr>
          <p:cNvSpPr/>
          <p:nvPr/>
        </p:nvSpPr>
        <p:spPr>
          <a:xfrm>
            <a:off x="3046386" y="2521616"/>
            <a:ext cx="6096000" cy="1477328"/>
          </a:xfrm>
          <a:prstGeom prst="rect">
            <a:avLst/>
          </a:prstGeom>
        </p:spPr>
        <p:txBody>
          <a:bodyPr>
            <a:spAutoFit/>
          </a:bodyPr>
          <a:lstStyle/>
          <a:p>
            <a:pPr algn="ctr"/>
            <a:r>
              <a:rPr lang="en-GB" i="1" dirty="0"/>
              <a:t>“The computer software used for data management and statistical analysis should be </a:t>
            </a:r>
            <a:r>
              <a:rPr lang="en-GB" b="1" i="1" dirty="0">
                <a:solidFill>
                  <a:srgbClr val="3973B3"/>
                </a:solidFill>
              </a:rPr>
              <a:t>reliable</a:t>
            </a:r>
            <a:r>
              <a:rPr lang="en-GB" i="1" dirty="0"/>
              <a:t>, and documentation of </a:t>
            </a:r>
            <a:r>
              <a:rPr lang="en-GB" b="1" i="1" dirty="0">
                <a:solidFill>
                  <a:srgbClr val="3973B3"/>
                </a:solidFill>
              </a:rPr>
              <a:t>appropriate</a:t>
            </a:r>
            <a:r>
              <a:rPr lang="en-GB" i="1" dirty="0">
                <a:solidFill>
                  <a:srgbClr val="3973B3"/>
                </a:solidFill>
              </a:rPr>
              <a:t> </a:t>
            </a:r>
            <a:r>
              <a:rPr lang="en-GB" i="1" dirty="0"/>
              <a:t>software testing procedures should be available”</a:t>
            </a:r>
          </a:p>
          <a:p>
            <a:pPr algn="r"/>
            <a:r>
              <a:rPr lang="en-GB" dirty="0"/>
              <a:t>ICH E9</a:t>
            </a:r>
          </a:p>
        </p:txBody>
      </p:sp>
      <p:cxnSp>
        <p:nvCxnSpPr>
          <p:cNvPr id="8" name="Straight Arrow Connector 7">
            <a:extLst>
              <a:ext uri="{FF2B5EF4-FFF2-40B4-BE49-F238E27FC236}">
                <a16:creationId xmlns:a16="http://schemas.microsoft.com/office/drawing/2014/main" id="{FA2E944F-682C-43CC-ACF2-9927D2C03918}"/>
              </a:ext>
            </a:extLst>
          </p:cNvPr>
          <p:cNvCxnSpPr>
            <a:cxnSpLocks/>
          </p:cNvCxnSpPr>
          <p:nvPr/>
        </p:nvCxnSpPr>
        <p:spPr>
          <a:xfrm flipV="1">
            <a:off x="3303373" y="3482039"/>
            <a:ext cx="897799" cy="958156"/>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F16422-7D12-41EA-A379-3F5A27F8E3CC}"/>
              </a:ext>
            </a:extLst>
          </p:cNvPr>
          <p:cNvSpPr txBox="1"/>
          <p:nvPr/>
        </p:nvSpPr>
        <p:spPr>
          <a:xfrm>
            <a:off x="2168671" y="4434440"/>
            <a:ext cx="2269404" cy="369332"/>
          </a:xfrm>
          <a:prstGeom prst="rect">
            <a:avLst/>
          </a:prstGeom>
          <a:noFill/>
        </p:spPr>
        <p:txBody>
          <a:bodyPr wrap="none" rtlCol="0">
            <a:spAutoFit/>
          </a:bodyPr>
          <a:lstStyle/>
          <a:p>
            <a:r>
              <a:rPr lang="en-GB" dirty="0"/>
              <a:t>More of a challenge!</a:t>
            </a:r>
          </a:p>
        </p:txBody>
      </p:sp>
      <p:cxnSp>
        <p:nvCxnSpPr>
          <p:cNvPr id="14" name="Straight Arrow Connector 13">
            <a:extLst>
              <a:ext uri="{FF2B5EF4-FFF2-40B4-BE49-F238E27FC236}">
                <a16:creationId xmlns:a16="http://schemas.microsoft.com/office/drawing/2014/main" id="{852B9EF5-7169-4AE4-8E57-76E569FB38BD}"/>
              </a:ext>
            </a:extLst>
          </p:cNvPr>
          <p:cNvCxnSpPr>
            <a:cxnSpLocks/>
          </p:cNvCxnSpPr>
          <p:nvPr/>
        </p:nvCxnSpPr>
        <p:spPr>
          <a:xfrm flipH="1">
            <a:off x="7010400" y="1966346"/>
            <a:ext cx="815547" cy="639434"/>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9A22D4-D5F1-4AB3-B734-A463A91B1B31}"/>
              </a:ext>
            </a:extLst>
          </p:cNvPr>
          <p:cNvSpPr txBox="1"/>
          <p:nvPr/>
        </p:nvSpPr>
        <p:spPr>
          <a:xfrm>
            <a:off x="7374733" y="1623312"/>
            <a:ext cx="2043957" cy="369332"/>
          </a:xfrm>
          <a:prstGeom prst="rect">
            <a:avLst/>
          </a:prstGeom>
          <a:noFill/>
        </p:spPr>
        <p:txBody>
          <a:bodyPr wrap="none" rtlCol="0">
            <a:spAutoFit/>
          </a:bodyPr>
          <a:lstStyle/>
          <a:p>
            <a:r>
              <a:rPr lang="en-GB" dirty="0"/>
              <a:t>Definitely possible</a:t>
            </a:r>
          </a:p>
        </p:txBody>
      </p:sp>
    </p:spTree>
    <p:extLst>
      <p:ext uri="{BB962C8B-B14F-4D97-AF65-F5344CB8AC3E}">
        <p14:creationId xmlns:p14="http://schemas.microsoft.com/office/powerpoint/2010/main" val="20207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7C56F69-458D-4EF4-86CD-909FAF6DC088}"/>
              </a:ext>
            </a:extLst>
          </p:cNvPr>
          <p:cNvSpPr>
            <a:spLocks noGrp="1"/>
          </p:cNvSpPr>
          <p:nvPr>
            <p:ph sz="quarter" idx="12"/>
          </p:nvPr>
        </p:nvSpPr>
        <p:spPr/>
        <p:txBody>
          <a:bodyPr/>
          <a:lstStyle/>
          <a:p>
            <a:r>
              <a:rPr lang="en-GB" dirty="0">
                <a:hlinkClick r:id="rId2"/>
              </a:rPr>
              <a:t>R Validation Hub</a:t>
            </a:r>
            <a:endParaRPr lang="en-GB" dirty="0"/>
          </a:p>
          <a:p>
            <a:r>
              <a:rPr lang="en-GB" dirty="0"/>
              <a:t>The </a:t>
            </a:r>
            <a:r>
              <a:rPr lang="en-GB" dirty="0">
                <a:hlinkClick r:id="rId3"/>
              </a:rPr>
              <a:t>PSI AIMS SIG</a:t>
            </a:r>
            <a:endParaRPr lang="en-GB" dirty="0"/>
          </a:p>
          <a:p>
            <a:r>
              <a:rPr lang="en-GB" dirty="0"/>
              <a:t>Shutterstock</a:t>
            </a:r>
          </a:p>
        </p:txBody>
      </p:sp>
      <p:sp>
        <p:nvSpPr>
          <p:cNvPr id="8" name="Text Placeholder 7">
            <a:extLst>
              <a:ext uri="{FF2B5EF4-FFF2-40B4-BE49-F238E27FC236}">
                <a16:creationId xmlns:a16="http://schemas.microsoft.com/office/drawing/2014/main" id="{400FCE9B-DB0D-4A47-AB4F-388E9219935D}"/>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id="{8AE0B5A5-9A78-46B5-86F3-E580B29A4975}"/>
              </a:ext>
            </a:extLst>
          </p:cNvPr>
          <p:cNvSpPr>
            <a:spLocks noGrp="1"/>
          </p:cNvSpPr>
          <p:nvPr>
            <p:ph type="body" sz="quarter" idx="18"/>
          </p:nvPr>
        </p:nvSpPr>
        <p:spPr/>
        <p:txBody>
          <a:bodyPr/>
          <a:lstStyle/>
          <a:p>
            <a:endParaRPr lang="en-GB"/>
          </a:p>
        </p:txBody>
      </p:sp>
      <p:sp>
        <p:nvSpPr>
          <p:cNvPr id="6" name="Title 5">
            <a:extLst>
              <a:ext uri="{FF2B5EF4-FFF2-40B4-BE49-F238E27FC236}">
                <a16:creationId xmlns:a16="http://schemas.microsoft.com/office/drawing/2014/main" id="{9457B60A-D74B-45E2-904A-0FAD493D647C}"/>
              </a:ext>
            </a:extLst>
          </p:cNvPr>
          <p:cNvSpPr>
            <a:spLocks noGrp="1"/>
          </p:cNvSpPr>
          <p:nvPr>
            <p:ph type="title"/>
          </p:nvPr>
        </p:nvSpPr>
        <p:spPr>
          <a:xfrm>
            <a:off x="478870" y="418972"/>
            <a:ext cx="10616760" cy="597787"/>
          </a:xfrm>
        </p:spPr>
        <p:txBody>
          <a:bodyPr>
            <a:normAutofit fontScale="90000"/>
          </a:bodyPr>
          <a:lstStyle/>
          <a:p>
            <a:r>
              <a:rPr lang="en-GB" dirty="0"/>
              <a:t>Acknowledgements</a:t>
            </a:r>
          </a:p>
        </p:txBody>
      </p:sp>
    </p:spTree>
    <p:extLst>
      <p:ext uri="{BB962C8B-B14F-4D97-AF65-F5344CB8AC3E}">
        <p14:creationId xmlns:p14="http://schemas.microsoft.com/office/powerpoint/2010/main" val="3678822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7AA2-76C6-4AA7-B4AB-CD9CD16AC898}"/>
              </a:ext>
            </a:extLst>
          </p:cNvPr>
          <p:cNvSpPr>
            <a:spLocks noGrp="1"/>
          </p:cNvSpPr>
          <p:nvPr>
            <p:ph type="title"/>
          </p:nvPr>
        </p:nvSpPr>
        <p:spPr>
          <a:xfrm>
            <a:off x="478870" y="418972"/>
            <a:ext cx="10616760" cy="597787"/>
          </a:xfrm>
        </p:spPr>
        <p:txBody>
          <a:bodyPr>
            <a:normAutofit fontScale="90000"/>
          </a:bodyPr>
          <a:lstStyle/>
          <a:p>
            <a:r>
              <a:rPr lang="en-GB" dirty="0"/>
              <a:t>Further Reading</a:t>
            </a:r>
          </a:p>
        </p:txBody>
      </p:sp>
      <p:sp>
        <p:nvSpPr>
          <p:cNvPr id="3" name="Content Placeholder 2">
            <a:extLst>
              <a:ext uri="{FF2B5EF4-FFF2-40B4-BE49-F238E27FC236}">
                <a16:creationId xmlns:a16="http://schemas.microsoft.com/office/drawing/2014/main" id="{A4867EE1-F97B-46D4-9E94-C034AB04CDCA}"/>
              </a:ext>
            </a:extLst>
          </p:cNvPr>
          <p:cNvSpPr>
            <a:spLocks noGrp="1"/>
          </p:cNvSpPr>
          <p:nvPr>
            <p:ph sz="quarter" idx="12"/>
          </p:nvPr>
        </p:nvSpPr>
        <p:spPr>
          <a:xfrm>
            <a:off x="478870" y="1671738"/>
            <a:ext cx="11231033" cy="4767290"/>
          </a:xfrm>
        </p:spPr>
        <p:txBody>
          <a:bodyPr>
            <a:normAutofit/>
          </a:bodyPr>
          <a:lstStyle/>
          <a:p>
            <a:r>
              <a:rPr lang="en-GB" sz="1700" b="1" dirty="0"/>
              <a:t>R</a:t>
            </a:r>
          </a:p>
          <a:p>
            <a:pPr lvl="1"/>
            <a:r>
              <a:rPr lang="en-GB" sz="1500" dirty="0">
                <a:hlinkClick r:id="rId2"/>
              </a:rPr>
              <a:t>R Validation Hub</a:t>
            </a:r>
            <a:endParaRPr lang="en-GB" sz="1500" dirty="0"/>
          </a:p>
          <a:p>
            <a:pPr lvl="1"/>
            <a:r>
              <a:rPr lang="en-GB" sz="1500" dirty="0">
                <a:hlinkClick r:id="rId3"/>
              </a:rPr>
              <a:t>R: Regulatory Compliance and Validation Issues A Guidance Document for the Use of R in Regulated Clinical Trial Environments</a:t>
            </a:r>
            <a:r>
              <a:rPr lang="en-GB" sz="1500" dirty="0"/>
              <a:t> </a:t>
            </a:r>
          </a:p>
          <a:p>
            <a:pPr lvl="1"/>
            <a:r>
              <a:rPr lang="en-GB" sz="1500" dirty="0" err="1">
                <a:hlinkClick r:id="rId4"/>
              </a:rPr>
              <a:t>tidyverse</a:t>
            </a:r>
            <a:r>
              <a:rPr lang="en-GB" sz="1500" dirty="0">
                <a:hlinkClick r:id="rId4"/>
              </a:rPr>
              <a:t>, </a:t>
            </a:r>
            <a:r>
              <a:rPr lang="en-GB" sz="1500" dirty="0" err="1">
                <a:hlinkClick r:id="rId4"/>
              </a:rPr>
              <a:t>tidymodels</a:t>
            </a:r>
            <a:r>
              <a:rPr lang="en-GB" sz="1500" dirty="0">
                <a:hlinkClick r:id="rId4"/>
              </a:rPr>
              <a:t>, r-lib, and </a:t>
            </a:r>
            <a:r>
              <a:rPr lang="en-GB" sz="1500" dirty="0" err="1">
                <a:hlinkClick r:id="rId4"/>
              </a:rPr>
              <a:t>gt</a:t>
            </a:r>
            <a:r>
              <a:rPr lang="en-GB" sz="1500" dirty="0">
                <a:hlinkClick r:id="rId4"/>
              </a:rPr>
              <a:t> R packages: Regulatory Compliance and Validation Issues</a:t>
            </a:r>
            <a:r>
              <a:rPr lang="en-GB" sz="1500" dirty="0"/>
              <a:t> </a:t>
            </a:r>
          </a:p>
          <a:p>
            <a:r>
              <a:rPr lang="en-GB" sz="1700" b="1" dirty="0"/>
              <a:t>ICH</a:t>
            </a:r>
            <a:endParaRPr lang="en-GB" sz="1700" dirty="0"/>
          </a:p>
          <a:p>
            <a:pPr lvl="1"/>
            <a:r>
              <a:rPr lang="en-GB" sz="1500" dirty="0">
                <a:hlinkClick r:id="rId5"/>
              </a:rPr>
              <a:t>E9</a:t>
            </a:r>
            <a:endParaRPr lang="en-GB" sz="1500" dirty="0"/>
          </a:p>
          <a:p>
            <a:r>
              <a:rPr lang="en-GB" sz="1700" b="1" dirty="0"/>
              <a:t>FDA</a:t>
            </a:r>
            <a:endParaRPr lang="en-GB" sz="1700" dirty="0"/>
          </a:p>
          <a:p>
            <a:pPr lvl="1"/>
            <a:r>
              <a:rPr lang="en-GB" sz="1500" dirty="0">
                <a:hlinkClick r:id="rId6"/>
              </a:rPr>
              <a:t>FDA Statistical Software Clarifying Statement</a:t>
            </a:r>
            <a:endParaRPr lang="en-GB" sz="1500" dirty="0"/>
          </a:p>
          <a:p>
            <a:pPr lvl="1"/>
            <a:r>
              <a:rPr lang="en-GB" sz="1500" dirty="0">
                <a:hlinkClick r:id="rId7"/>
              </a:rPr>
              <a:t>21 CFR Part 11</a:t>
            </a:r>
            <a:endParaRPr lang="en-GB" sz="1500" dirty="0"/>
          </a:p>
          <a:p>
            <a:pPr lvl="1"/>
            <a:r>
              <a:rPr lang="en-GB" sz="1500" dirty="0">
                <a:hlinkClick r:id="rId8"/>
              </a:rPr>
              <a:t>Guidance for Industry Part 11, Electronic Records; Electronic Signatures — Scope and Application</a:t>
            </a:r>
            <a:endParaRPr lang="en-GB" sz="1500" dirty="0"/>
          </a:p>
          <a:p>
            <a:pPr lvl="1"/>
            <a:r>
              <a:rPr lang="en-GB" sz="1500" dirty="0">
                <a:hlinkClick r:id="rId9"/>
              </a:rPr>
              <a:t>Glossary of Computer System Software Development Terminology</a:t>
            </a:r>
            <a:endParaRPr lang="en-GB" sz="1500" dirty="0"/>
          </a:p>
          <a:p>
            <a:pPr lvl="1"/>
            <a:r>
              <a:rPr lang="en-GB" sz="1500" dirty="0">
                <a:hlinkClick r:id="rId10"/>
              </a:rPr>
              <a:t>General Principles of Software Validation; Final Guidance for Industry and FDA Staff</a:t>
            </a:r>
            <a:endParaRPr lang="en-GB" sz="1500" dirty="0"/>
          </a:p>
          <a:p>
            <a:r>
              <a:rPr lang="en-GB" sz="1700" b="1" dirty="0"/>
              <a:t>EMA</a:t>
            </a:r>
            <a:endParaRPr lang="en-GB" sz="1700" dirty="0"/>
          </a:p>
          <a:p>
            <a:pPr lvl="1"/>
            <a:r>
              <a:rPr lang="en-GB" sz="1500" dirty="0">
                <a:hlinkClick r:id="rId11"/>
              </a:rPr>
              <a:t>Notice to sponsors on validation and qualification of computerised systems used in clinical trials</a:t>
            </a:r>
            <a:endParaRPr lang="en-GB" sz="1500" dirty="0"/>
          </a:p>
          <a:p>
            <a:pPr lvl="1"/>
            <a:r>
              <a:rPr lang="en-GB" sz="1500" dirty="0">
                <a:hlinkClick r:id="rId12"/>
              </a:rPr>
              <a:t>Q&amp;A: Good clinical practice (GCP)</a:t>
            </a:r>
            <a:endParaRPr lang="en-GB" sz="1500" dirty="0"/>
          </a:p>
          <a:p>
            <a:endParaRPr lang="en-GB" dirty="0"/>
          </a:p>
        </p:txBody>
      </p:sp>
      <p:sp>
        <p:nvSpPr>
          <p:cNvPr id="4" name="Text Placeholder 3">
            <a:extLst>
              <a:ext uri="{FF2B5EF4-FFF2-40B4-BE49-F238E27FC236}">
                <a16:creationId xmlns:a16="http://schemas.microsoft.com/office/drawing/2014/main" id="{21158A0C-76EA-4C49-BAFE-8172EE7613BB}"/>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08715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Is my software reliable? </a:t>
            </a:r>
          </a:p>
        </p:txBody>
      </p:sp>
    </p:spTree>
    <p:extLst>
      <p:ext uri="{BB962C8B-B14F-4D97-AF65-F5344CB8AC3E}">
        <p14:creationId xmlns:p14="http://schemas.microsoft.com/office/powerpoint/2010/main" val="334381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BE7A929-396C-4899-A337-CB0C85ADAFA2}"/>
              </a:ext>
            </a:extLst>
          </p:cNvPr>
          <p:cNvGrpSpPr/>
          <p:nvPr/>
        </p:nvGrpSpPr>
        <p:grpSpPr>
          <a:xfrm>
            <a:off x="4077286" y="1772528"/>
            <a:ext cx="7835704" cy="4825219"/>
            <a:chOff x="3676356" y="1477107"/>
            <a:chExt cx="7835704" cy="4825219"/>
          </a:xfrm>
        </p:grpSpPr>
        <p:pic>
          <p:nvPicPr>
            <p:cNvPr id="2" name="Picture 1">
              <a:extLst>
                <a:ext uri="{FF2B5EF4-FFF2-40B4-BE49-F238E27FC236}">
                  <a16:creationId xmlns:a16="http://schemas.microsoft.com/office/drawing/2014/main" id="{39754075-BC36-402C-8B2C-C191F7979F41}"/>
                </a:ext>
              </a:extLst>
            </p:cNvPr>
            <p:cNvPicPr>
              <a:picLocks noChangeAspect="1"/>
            </p:cNvPicPr>
            <p:nvPr/>
          </p:nvPicPr>
          <p:blipFill>
            <a:blip r:embed="rId3"/>
            <a:stretch>
              <a:fillRect/>
            </a:stretch>
          </p:blipFill>
          <p:spPr>
            <a:xfrm>
              <a:off x="3893746" y="1723904"/>
              <a:ext cx="7400925" cy="4086225"/>
            </a:xfrm>
            <a:prstGeom prst="rect">
              <a:avLst/>
            </a:prstGeom>
          </p:spPr>
        </p:pic>
        <p:sp>
          <p:nvSpPr>
            <p:cNvPr id="5" name="Oval 4">
              <a:extLst>
                <a:ext uri="{FF2B5EF4-FFF2-40B4-BE49-F238E27FC236}">
                  <a16:creationId xmlns:a16="http://schemas.microsoft.com/office/drawing/2014/main" id="{8CB3D7AC-D272-4DAE-AE69-BE44E733F6F3}"/>
                </a:ext>
              </a:extLst>
            </p:cNvPr>
            <p:cNvSpPr/>
            <p:nvPr/>
          </p:nvSpPr>
          <p:spPr>
            <a:xfrm>
              <a:off x="3893746" y="2293034"/>
              <a:ext cx="7585491" cy="2532184"/>
            </a:xfrm>
            <a:prstGeom prst="ellipse">
              <a:avLst/>
            </a:prstGeom>
            <a:noFill/>
            <a:ln w="38100">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F3A80F7-8FB7-4D92-A17F-BB5FCB265614}"/>
                </a:ext>
              </a:extLst>
            </p:cNvPr>
            <p:cNvSpPr/>
            <p:nvPr/>
          </p:nvSpPr>
          <p:spPr>
            <a:xfrm>
              <a:off x="3676356" y="1477107"/>
              <a:ext cx="7835704" cy="4825219"/>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id="{9C1FC3A7-147B-4E31-9770-7CCE3795FCE8}"/>
              </a:ext>
            </a:extLst>
          </p:cNvPr>
          <p:cNvSpPr txBox="1"/>
          <p:nvPr/>
        </p:nvSpPr>
        <p:spPr>
          <a:xfrm>
            <a:off x="693346" y="1026330"/>
            <a:ext cx="9523828" cy="230832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GB" b="1" dirty="0">
                <a:solidFill>
                  <a:schemeClr val="bg1">
                    <a:lumMod val="65000"/>
                  </a:schemeClr>
                </a:solidFill>
              </a:rPr>
              <a:t>5.8 Integrity of Data and Computer Software Validity </a:t>
            </a:r>
          </a:p>
          <a:p>
            <a:r>
              <a:rPr lang="en-GB" dirty="0">
                <a:solidFill>
                  <a:schemeClr val="bg1">
                    <a:lumMod val="65000"/>
                  </a:schemeClr>
                </a:solidFill>
              </a:rPr>
              <a:t>The credibility of the numerical results of the analysis depends on the </a:t>
            </a:r>
            <a:r>
              <a:rPr lang="en-GB" b="1" dirty="0">
                <a:solidFill>
                  <a:srgbClr val="3973B3"/>
                </a:solidFill>
              </a:rPr>
              <a:t>quality and validity of the methods and software </a:t>
            </a:r>
            <a:r>
              <a:rPr lang="en-GB" dirty="0">
                <a:solidFill>
                  <a:schemeClr val="bg1">
                    <a:lumMod val="65000"/>
                  </a:schemeClr>
                </a:solidFill>
              </a:rPr>
              <a:t>(both internally and externally written) used both for data management (data entry, storage, verification, correction and retrieval) and also for processing the data statistically. Data management activities should therefore be based on thorough and effective standard operating procedures. </a:t>
            </a:r>
            <a:r>
              <a:rPr lang="en-GB" b="1" dirty="0">
                <a:solidFill>
                  <a:srgbClr val="3973B3"/>
                </a:solidFill>
              </a:rPr>
              <a:t>The computer software used for data management and statistical analysis should be reliable, and documentation of appropriate software testing procedures should be available. </a:t>
            </a:r>
          </a:p>
        </p:txBody>
      </p:sp>
      <p:sp>
        <p:nvSpPr>
          <p:cNvPr id="7" name="Title 6">
            <a:extLst>
              <a:ext uri="{FF2B5EF4-FFF2-40B4-BE49-F238E27FC236}">
                <a16:creationId xmlns:a16="http://schemas.microsoft.com/office/drawing/2014/main" id="{6D202A66-07E2-49D6-9DDC-9131ED3ED509}"/>
              </a:ext>
            </a:extLst>
          </p:cNvPr>
          <p:cNvSpPr>
            <a:spLocks noGrp="1"/>
          </p:cNvSpPr>
          <p:nvPr>
            <p:ph type="title"/>
          </p:nvPr>
        </p:nvSpPr>
        <p:spPr>
          <a:xfrm>
            <a:off x="478870" y="418972"/>
            <a:ext cx="10616760" cy="597787"/>
          </a:xfrm>
        </p:spPr>
        <p:txBody>
          <a:bodyPr>
            <a:normAutofit fontScale="90000"/>
          </a:bodyPr>
          <a:lstStyle/>
          <a:p>
            <a:r>
              <a:rPr lang="en-GB" i="1" dirty="0"/>
              <a:t>Reliable</a:t>
            </a:r>
            <a:r>
              <a:rPr lang="en-GB" dirty="0"/>
              <a:t> Software</a:t>
            </a:r>
          </a:p>
        </p:txBody>
      </p:sp>
      <p:sp>
        <p:nvSpPr>
          <p:cNvPr id="10" name="Text Placeholder 9">
            <a:extLst>
              <a:ext uri="{FF2B5EF4-FFF2-40B4-BE49-F238E27FC236}">
                <a16:creationId xmlns:a16="http://schemas.microsoft.com/office/drawing/2014/main" id="{65F2376C-C805-47D9-B91D-E4F1C8881DDE}"/>
              </a:ext>
            </a:extLst>
          </p:cNvPr>
          <p:cNvSpPr>
            <a:spLocks noGrp="1"/>
          </p:cNvSpPr>
          <p:nvPr>
            <p:ph type="body" sz="quarter" idx="18"/>
          </p:nvPr>
        </p:nvSpPr>
        <p:spPr>
          <a:xfrm>
            <a:off x="47625" y="6604780"/>
            <a:ext cx="11232000" cy="203133"/>
          </a:xfrm>
        </p:spPr>
        <p:txBody>
          <a:bodyPr/>
          <a:lstStyle/>
          <a:p>
            <a:r>
              <a:rPr lang="en-GB" sz="800" dirty="0"/>
              <a:t>ICH E9: https://www.ema.europa.eu/en/documents/scientific-guideline/ich-e-9-statistical-principles-clinical-trials-step-5_en.pdf</a:t>
            </a:r>
          </a:p>
        </p:txBody>
      </p:sp>
    </p:spTree>
    <p:extLst>
      <p:ext uri="{BB962C8B-B14F-4D97-AF65-F5344CB8AC3E}">
        <p14:creationId xmlns:p14="http://schemas.microsoft.com/office/powerpoint/2010/main" val="186646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pic>
        <p:nvPicPr>
          <p:cNvPr id="7" name="Content Placeholder 6" descr="Graphical user interface, text, application, email&#10;&#10;Description automatically generated">
            <a:extLst>
              <a:ext uri="{FF2B5EF4-FFF2-40B4-BE49-F238E27FC236}">
                <a16:creationId xmlns:a16="http://schemas.microsoft.com/office/drawing/2014/main" id="{E075CAF0-A323-41E9-94FC-F52C70EDBC78}"/>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1899603" y="243681"/>
            <a:ext cx="8910637" cy="6370637"/>
          </a:xfrm>
        </p:spPr>
      </p:pic>
      <p:sp>
        <p:nvSpPr>
          <p:cNvPr id="2" name="Rectangle 1">
            <a:extLst>
              <a:ext uri="{FF2B5EF4-FFF2-40B4-BE49-F238E27FC236}">
                <a16:creationId xmlns:a16="http://schemas.microsoft.com/office/drawing/2014/main" id="{9B2A7B8B-1177-46AD-88C8-B2D56D190640}"/>
              </a:ext>
            </a:extLst>
          </p:cNvPr>
          <p:cNvSpPr/>
          <p:nvPr/>
        </p:nvSpPr>
        <p:spPr>
          <a:xfrm>
            <a:off x="47625" y="6598106"/>
            <a:ext cx="9096375" cy="215444"/>
          </a:xfrm>
          <a:prstGeom prst="rect">
            <a:avLst/>
          </a:prstGeom>
        </p:spPr>
        <p:txBody>
          <a:bodyPr wrap="square">
            <a:spAutoFit/>
          </a:bodyPr>
          <a:lstStyle/>
          <a:p>
            <a:r>
              <a:rPr lang="en-GB" sz="800" dirty="0"/>
              <a:t>Source: https://www.fda.gov/downloads/ForIndustry/DataStandards/StudyDataStandards/UCM587506.pdf</a:t>
            </a:r>
          </a:p>
        </p:txBody>
      </p:sp>
    </p:spTree>
    <p:extLst>
      <p:ext uri="{BB962C8B-B14F-4D97-AF65-F5344CB8AC3E}">
        <p14:creationId xmlns:p14="http://schemas.microsoft.com/office/powerpoint/2010/main" val="272198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964E17-83CE-425B-89C0-3DF97BA832AB}"/>
              </a:ext>
            </a:extLst>
          </p:cNvPr>
          <p:cNvSpPr>
            <a:spLocks noGrp="1"/>
          </p:cNvSpPr>
          <p:nvPr>
            <p:ph sz="quarter" idx="12"/>
          </p:nvPr>
        </p:nvSpPr>
        <p:spPr>
          <a:xfrm>
            <a:off x="5366825" y="3089463"/>
            <a:ext cx="6343078" cy="2593787"/>
          </a:xfrm>
        </p:spPr>
        <p:txBody>
          <a:bodyPr/>
          <a:lstStyle/>
          <a:p>
            <a:pPr marL="0" indent="0">
              <a:buNone/>
            </a:pPr>
            <a:r>
              <a:rPr lang="en-GB" dirty="0"/>
              <a:t>Is this reliable?</a:t>
            </a:r>
          </a:p>
        </p:txBody>
      </p:sp>
      <p:sp>
        <p:nvSpPr>
          <p:cNvPr id="3" name="Text Placeholder 2">
            <a:extLst>
              <a:ext uri="{FF2B5EF4-FFF2-40B4-BE49-F238E27FC236}">
                <a16:creationId xmlns:a16="http://schemas.microsoft.com/office/drawing/2014/main" id="{532FF83D-2E4F-45EF-9334-F98D235F51EF}"/>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8503DEE-DE9D-4C81-BD04-7D445396D58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90C5E784-82C9-4F55-9E65-D0A3C2DEE8C1}"/>
              </a:ext>
            </a:extLst>
          </p:cNvPr>
          <p:cNvSpPr>
            <a:spLocks noGrp="1"/>
          </p:cNvSpPr>
          <p:nvPr>
            <p:ph type="title"/>
          </p:nvPr>
        </p:nvSpPr>
        <p:spPr>
          <a:xfrm>
            <a:off x="478870" y="418972"/>
            <a:ext cx="10616760" cy="597787"/>
          </a:xfrm>
        </p:spPr>
        <p:txBody>
          <a:bodyPr>
            <a:normAutofit fontScale="90000"/>
          </a:bodyPr>
          <a:lstStyle/>
          <a:p>
            <a:r>
              <a:rPr lang="en-GB" dirty="0"/>
              <a:t>Example</a:t>
            </a:r>
          </a:p>
        </p:txBody>
      </p:sp>
      <p:pic>
        <p:nvPicPr>
          <p:cNvPr id="6" name="Picture 5">
            <a:extLst>
              <a:ext uri="{FF2B5EF4-FFF2-40B4-BE49-F238E27FC236}">
                <a16:creationId xmlns:a16="http://schemas.microsoft.com/office/drawing/2014/main" id="{39345E74-5859-4EB5-9200-7D0F0FAB542B}"/>
              </a:ext>
            </a:extLst>
          </p:cNvPr>
          <p:cNvPicPr>
            <a:picLocks noChangeAspect="1"/>
          </p:cNvPicPr>
          <p:nvPr/>
        </p:nvPicPr>
        <p:blipFill>
          <a:blip r:embed="rId2"/>
          <a:stretch>
            <a:fillRect/>
          </a:stretch>
        </p:blipFill>
        <p:spPr>
          <a:xfrm>
            <a:off x="477905" y="1583443"/>
            <a:ext cx="3659081" cy="3454536"/>
          </a:xfrm>
          <a:prstGeom prst="rect">
            <a:avLst/>
          </a:prstGeom>
          <a:solidFill>
            <a:schemeClr val="bg1"/>
          </a:solidFill>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5F0749A5-AA9A-41C2-8DA5-D8542C53B90B}"/>
              </a:ext>
            </a:extLst>
          </p:cNvPr>
          <p:cNvPicPr>
            <a:picLocks noChangeAspect="1"/>
          </p:cNvPicPr>
          <p:nvPr/>
        </p:nvPicPr>
        <p:blipFill>
          <a:blip r:embed="rId3"/>
          <a:stretch>
            <a:fillRect/>
          </a:stretch>
        </p:blipFill>
        <p:spPr>
          <a:xfrm>
            <a:off x="5365859" y="1583443"/>
            <a:ext cx="4058162" cy="121664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287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spTree>
    <p:extLst>
      <p:ext uri="{BB962C8B-B14F-4D97-AF65-F5344CB8AC3E}">
        <p14:creationId xmlns:p14="http://schemas.microsoft.com/office/powerpoint/2010/main" val="139137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C23918-5876-4D99-8E8D-82FE81B14B38}"/>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4660A923-DB5C-4026-B550-78D9F1758961}"/>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028F657B-8DCD-44C7-BDAC-39FCDBD951B7}"/>
              </a:ext>
            </a:extLst>
          </p:cNvPr>
          <p:cNvSpPr>
            <a:spLocks noGrp="1"/>
          </p:cNvSpPr>
          <p:nvPr>
            <p:ph type="title"/>
          </p:nvPr>
        </p:nvSpPr>
        <p:spPr>
          <a:xfrm>
            <a:off x="478870" y="418972"/>
            <a:ext cx="10616760" cy="597787"/>
          </a:xfrm>
        </p:spPr>
        <p:txBody>
          <a:bodyPr>
            <a:normAutofit fontScale="90000"/>
          </a:bodyPr>
          <a:lstStyle/>
          <a:p>
            <a:r>
              <a:rPr lang="en-GB" dirty="0"/>
              <a:t>Example</a:t>
            </a:r>
          </a:p>
        </p:txBody>
      </p:sp>
      <p:pic>
        <p:nvPicPr>
          <p:cNvPr id="6" name="Picture 5">
            <a:extLst>
              <a:ext uri="{FF2B5EF4-FFF2-40B4-BE49-F238E27FC236}">
                <a16:creationId xmlns:a16="http://schemas.microsoft.com/office/drawing/2014/main" id="{7C01598E-9707-4AE5-8818-D48DF0268E48}"/>
              </a:ext>
            </a:extLst>
          </p:cNvPr>
          <p:cNvPicPr>
            <a:picLocks noChangeAspect="1"/>
          </p:cNvPicPr>
          <p:nvPr/>
        </p:nvPicPr>
        <p:blipFill rotWithShape="1">
          <a:blip r:embed="rId2"/>
          <a:srcRect b="39357"/>
          <a:stretch/>
        </p:blipFill>
        <p:spPr>
          <a:xfrm>
            <a:off x="477904" y="1586391"/>
            <a:ext cx="3762375" cy="184261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E9DD34BE-F3E3-478A-AE53-C9E4C2F10C51}"/>
              </a:ext>
            </a:extLst>
          </p:cNvPr>
          <p:cNvPicPr>
            <a:picLocks noChangeAspect="1"/>
          </p:cNvPicPr>
          <p:nvPr/>
        </p:nvPicPr>
        <p:blipFill>
          <a:blip r:embed="rId3"/>
          <a:stretch>
            <a:fillRect/>
          </a:stretch>
        </p:blipFill>
        <p:spPr>
          <a:xfrm>
            <a:off x="5366825" y="1586390"/>
            <a:ext cx="3467100" cy="819150"/>
          </a:xfrm>
          <a:prstGeom prst="rect">
            <a:avLst/>
          </a:prstGeom>
          <a:effectLst>
            <a:outerShdw blurRad="50800" dist="38100" dir="5400000" algn="t" rotWithShape="0">
              <a:prstClr val="black">
                <a:alpha val="40000"/>
              </a:prstClr>
            </a:outerShdw>
          </a:effectLst>
        </p:spPr>
      </p:pic>
      <p:sp>
        <p:nvSpPr>
          <p:cNvPr id="8" name="Content Placeholder 1">
            <a:extLst>
              <a:ext uri="{FF2B5EF4-FFF2-40B4-BE49-F238E27FC236}">
                <a16:creationId xmlns:a16="http://schemas.microsoft.com/office/drawing/2014/main" id="{99B76B52-EC0C-4D14-8C58-6ADA6350D93B}"/>
              </a:ext>
            </a:extLst>
          </p:cNvPr>
          <p:cNvSpPr txBox="1">
            <a:spLocks/>
          </p:cNvSpPr>
          <p:nvPr/>
        </p:nvSpPr>
        <p:spPr>
          <a:xfrm>
            <a:off x="5366825" y="3089463"/>
            <a:ext cx="6343078" cy="25937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Is this reliable?</a:t>
            </a:r>
          </a:p>
        </p:txBody>
      </p:sp>
    </p:spTree>
    <p:extLst>
      <p:ext uri="{BB962C8B-B14F-4D97-AF65-F5344CB8AC3E}">
        <p14:creationId xmlns:p14="http://schemas.microsoft.com/office/powerpoint/2010/main" val="27785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id="{710E0455-9BC5-432C-979C-D3EFA4F97704}"/>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40727037-D493-4667-8B59-B64329BE6AF1}"/>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spTree>
    <p:extLst>
      <p:ext uri="{BB962C8B-B14F-4D97-AF65-F5344CB8AC3E}">
        <p14:creationId xmlns:p14="http://schemas.microsoft.com/office/powerpoint/2010/main" val="101394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F6DB5F"/>
      </a:accent1>
      <a:accent2>
        <a:srgbClr val="FFB554"/>
      </a:accent2>
      <a:accent3>
        <a:srgbClr val="FE5E51"/>
      </a:accent3>
      <a:accent4>
        <a:srgbClr val="9E3D64"/>
      </a:accent4>
      <a:accent5>
        <a:srgbClr val="36ABB5"/>
      </a:accent5>
      <a:accent6>
        <a:srgbClr val="7578E5"/>
      </a:accent6>
      <a:hlink>
        <a:srgbClr val="0563C1"/>
      </a:hlink>
      <a:folHlink>
        <a:srgbClr val="954F72"/>
      </a:folHlink>
    </a:clrScheme>
    <a:fontScheme name="Custom 1">
      <a:majorFont>
        <a:latin typeface="Muli"/>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97DAF748A904A4791C15F4D2180C2FB" ma:contentTypeVersion="13" ma:contentTypeDescription="Create a new document." ma:contentTypeScope="" ma:versionID="188806e19de55be51418ce4e9ca184f2">
  <xsd:schema xmlns:xsd="http://www.w3.org/2001/XMLSchema" xmlns:xs="http://www.w3.org/2001/XMLSchema" xmlns:p="http://schemas.microsoft.com/office/2006/metadata/properties" xmlns:ns3="1b891f9e-3420-4339-92d2-ff9874dceaf9" xmlns:ns4="71dd4917-df52-49bf-a993-4904aa63d0dc" targetNamespace="http://schemas.microsoft.com/office/2006/metadata/properties" ma:root="true" ma:fieldsID="584a706bc825a0245c6a888e79cd9f86" ns3:_="" ns4:_="">
    <xsd:import namespace="1b891f9e-3420-4339-92d2-ff9874dceaf9"/>
    <xsd:import namespace="71dd4917-df52-49bf-a993-4904aa63d0d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91f9e-3420-4339-92d2-ff9874dce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dd4917-df52-49bf-a993-4904aa63d0d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34AFE3-B903-4127-9471-14C66035D39C}">
  <ds:schemaRefs>
    <ds:schemaRef ds:uri="http://schemas.microsoft.com/office/2006/documentManagement/type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71dd4917-df52-49bf-a993-4904aa63d0dc"/>
    <ds:schemaRef ds:uri="1b891f9e-3420-4339-92d2-ff9874dceaf9"/>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73DF9F9-7D23-4BD2-A985-287C0B083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891f9e-3420-4339-92d2-ff9874dceaf9"/>
    <ds:schemaRef ds:uri="71dd4917-df52-49bf-a993-4904aa63d0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B40234-329C-4D67-B949-9FF24ADEA3D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3204</TotalTime>
  <Words>1340</Words>
  <Application>Microsoft Office PowerPoint</Application>
  <PresentationFormat>Widescreen</PresentationFormat>
  <Paragraphs>156</Paragraphs>
  <Slides>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Lato</vt:lpstr>
      <vt:lpstr>Muli</vt:lpstr>
      <vt:lpstr>Office Theme</vt:lpstr>
      <vt:lpstr>PowerPoint Presentation</vt:lpstr>
      <vt:lpstr>PowerPoint Presentation</vt:lpstr>
      <vt:lpstr>PowerPoint Presentation</vt:lpstr>
      <vt:lpstr>Reliable Software</vt:lpstr>
      <vt:lpstr>PowerPoint Presentation</vt:lpstr>
      <vt:lpstr>Example</vt:lpstr>
      <vt:lpstr>Reliable Software</vt:lpstr>
      <vt:lpstr>Example</vt:lpstr>
      <vt:lpstr>Reliable Software</vt:lpstr>
      <vt:lpstr>Reliable Software</vt:lpstr>
      <vt:lpstr>I trust that the software owner develops it using best practice</vt:lpstr>
      <vt:lpstr>Reliable Software</vt:lpstr>
      <vt:lpstr>PowerPoint Presentation</vt:lpstr>
      <vt:lpstr>Reliable Software</vt:lpstr>
      <vt:lpstr>PowerPoint Presentation</vt:lpstr>
      <vt:lpstr>Challenge 1: The R Ecosystem</vt:lpstr>
      <vt:lpstr>PowerPoint Presentation</vt:lpstr>
      <vt:lpstr>PowerPoint Presentation</vt:lpstr>
      <vt:lpstr>PowerPoint Presentation</vt:lpstr>
      <vt:lpstr>Challenge 2a: An Appropriate Comparison</vt:lpstr>
      <vt:lpstr>Summary</vt:lpstr>
      <vt:lpstr>Acknowledgements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Juliane Manitz</cp:lastModifiedBy>
  <cp:revision>82</cp:revision>
  <dcterms:created xsi:type="dcterms:W3CDTF">2019-12-25T08:43:37Z</dcterms:created>
  <dcterms:modified xsi:type="dcterms:W3CDTF">2021-09-23T17:29:36Z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0x010100B97DAF748A904A4791C15F4D2180C2FB</vt:lpwstr>
  </property>
</Properties>
</file>